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58" r:id="rId3"/>
    <p:sldId id="261" r:id="rId4"/>
    <p:sldId id="269" r:id="rId5"/>
    <p:sldId id="273" r:id="rId6"/>
    <p:sldId id="282" r:id="rId7"/>
    <p:sldId id="256" r:id="rId8"/>
    <p:sldId id="272" r:id="rId9"/>
    <p:sldId id="271" r:id="rId10"/>
    <p:sldId id="268" r:id="rId11"/>
    <p:sldId id="274" r:id="rId12"/>
    <p:sldId id="276" r:id="rId13"/>
    <p:sldId id="281" r:id="rId14"/>
    <p:sldId id="277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442" autoAdjust="0"/>
    <p:restoredTop sz="98415" autoAdjust="0"/>
  </p:normalViewPr>
  <p:slideViewPr>
    <p:cSldViewPr>
      <p:cViewPr>
        <p:scale>
          <a:sx n="67" d="100"/>
          <a:sy n="67" d="100"/>
        </p:scale>
        <p:origin x="-194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610</a:t>
            </a:r>
            <a:r>
              <a:rPr lang="ru-RU" sz="2800" baseline="0" dirty="0" smtClean="0">
                <a:solidFill>
                  <a:srgbClr val="7030A0"/>
                </a:solidFill>
              </a:rPr>
              <a:t> 616,3</a:t>
            </a:r>
            <a:r>
              <a:rPr lang="ru-RU" sz="2800" dirty="0" smtClean="0">
                <a:solidFill>
                  <a:srgbClr val="7030A0"/>
                </a:solidFill>
              </a:rPr>
              <a:t>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692"/>
          <c:y val="1.2702078906914681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894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520668,6т.р.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2.2081787428681582E-2"/>
                  <c:y val="1.995993344244008E-3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3.2738423992827795E-2"/>
                  <c:y val="6.282194852557535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4.2396628190127551E-2"/>
                  <c:y val="6.8740417181612112E-2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3.5863488780689456E-2"/>
                  <c:y val="5.9582251628517172E-2"/>
                </c:manualLayout>
              </c:layout>
              <c:dLblPos val="bestFit"/>
              <c:showPercent val="1"/>
            </c:dLbl>
            <c:dLbl>
              <c:idx val="8"/>
              <c:layout>
                <c:manualLayout>
                  <c:x val="4.7518228630481826E-3"/>
                  <c:y val="2.2748723207698341E-3"/>
                </c:manualLayout>
              </c:layout>
              <c:dLblPos val="bestFit"/>
              <c:showPercent val="1"/>
            </c:dLbl>
            <c:dLblPos val="bestFit"/>
            <c:showPercent val="1"/>
          </c:dLbls>
          <c:cat>
            <c:strRef>
              <c:f>Лист1!$A$2:$A$10</c:f>
              <c:strCache>
                <c:ptCount val="9"/>
                <c:pt idx="0">
                  <c:v>Общегосударственые вопросы: 26 735,0</c:v>
                </c:pt>
                <c:pt idx="1">
                  <c:v>Национальная безопасность и правоохранительная деятельность: 1 375,7</c:v>
                </c:pt>
                <c:pt idx="2">
                  <c:v>Национальная экономика: 123 952,8</c:v>
                </c:pt>
                <c:pt idx="3">
                  <c:v>Жилищно-коммунальное хозяйство: 16 433,2</c:v>
                </c:pt>
                <c:pt idx="4">
                  <c:v>Образование: 385 904,9</c:v>
                </c:pt>
                <c:pt idx="5">
                  <c:v>Культура и кинематография: 26 613,3</c:v>
                </c:pt>
                <c:pt idx="6">
                  <c:v>Социальная политика: 5 911,0</c:v>
                </c:pt>
                <c:pt idx="7">
                  <c:v>Физическая культура и спорт: 23 120,3</c:v>
                </c:pt>
                <c:pt idx="8">
                  <c:v>Обслуживание государственного и муниципального долга: 570,1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26735</c:v>
                </c:pt>
                <c:pt idx="1">
                  <c:v>1375.7</c:v>
                </c:pt>
                <c:pt idx="2">
                  <c:v>123952.8</c:v>
                </c:pt>
                <c:pt idx="3">
                  <c:v>16433.2</c:v>
                </c:pt>
                <c:pt idx="4">
                  <c:v>385904.9</c:v>
                </c:pt>
                <c:pt idx="5">
                  <c:v>26613.3</c:v>
                </c:pt>
                <c:pt idx="6">
                  <c:v>5911</c:v>
                </c:pt>
                <c:pt idx="7">
                  <c:v>23120.3</c:v>
                </c:pt>
                <c:pt idx="8">
                  <c:v>570.1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87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за 1 квартал 2023 года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ДОХОДЫ ВСЕГО  575 769,3 </a:t>
            </a:r>
            <a:r>
              <a:rPr lang="ru-RU" sz="27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sz="27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14563" y="2200275"/>
          <a:ext cx="4168775" cy="2492375"/>
        </p:xfrm>
        <a:graphic>
          <a:graphicData uri="http://schemas.openxmlformats.org/presentationml/2006/ole">
            <p:oleObj spid="_x0000_s31746" name="Worksheet" r:id="rId4" imgW="2628833" imgH="1571653" progId="Excel.Shee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1500174"/>
            <a:ext cx="185738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Дотации        27 489,0</a:t>
            </a:r>
          </a:p>
          <a:p>
            <a:pPr algn="ctr"/>
            <a:endParaRPr lang="ru-RU" sz="1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3116"/>
            <a:ext cx="185738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Субсидии     139 543,3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86058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Субвенции</a:t>
            </a:r>
            <a:r>
              <a:rPr lang="ru-RU" sz="1400" i="1" dirty="0" smtClean="0"/>
              <a:t>   </a:t>
            </a:r>
            <a:r>
              <a:rPr lang="ru-RU" sz="1400" dirty="0" smtClean="0"/>
              <a:t>263 634,2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357298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</a:t>
            </a:r>
            <a:r>
              <a:rPr lang="ru-RU" sz="1200" baseline="0" dirty="0"/>
              <a:t> на доходы физических лиц  </a:t>
            </a:r>
            <a:r>
              <a:rPr lang="ru-RU" sz="1200" baseline="0" dirty="0" smtClean="0"/>
              <a:t>                                                                                    </a:t>
            </a:r>
          </a:p>
          <a:p>
            <a:r>
              <a:rPr lang="ru-RU" sz="1200" dirty="0" smtClean="0"/>
              <a:t>                                                  77 006,2</a:t>
            </a:r>
            <a:endParaRPr lang="ru-RU" sz="800" baseline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1857364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Акцизы по подакцизным</a:t>
            </a:r>
            <a:r>
              <a:rPr lang="ru-RU" sz="1200" baseline="0" dirty="0"/>
              <a:t> товарам  </a:t>
            </a:r>
            <a:r>
              <a:rPr lang="ru-RU" sz="1200" baseline="0" dirty="0" smtClean="0"/>
              <a:t>                                   </a:t>
            </a:r>
          </a:p>
          <a:p>
            <a:r>
              <a:rPr lang="ru-RU" sz="1200" dirty="0" smtClean="0"/>
              <a:t>                                                    6 047,8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357430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Налоги на совокупный доход        </a:t>
            </a:r>
            <a:r>
              <a:rPr lang="ru-RU" sz="1200" dirty="0" smtClean="0"/>
              <a:t>  </a:t>
            </a:r>
          </a:p>
          <a:p>
            <a:r>
              <a:rPr lang="ru-RU" sz="1200" dirty="0" smtClean="0"/>
              <a:t>                                                    3 101,0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857496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Налоги на </a:t>
            </a:r>
            <a:r>
              <a:rPr lang="ru-RU" sz="1200" dirty="0" smtClean="0"/>
              <a:t>имущество          16 701,5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3714752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Госпошлина                              2 242,0               </a:t>
            </a:r>
            <a:r>
              <a:rPr lang="ru-RU" sz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            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4071942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ysClr val="windowText" lastClr="000000"/>
                </a:solidFill>
                <a:latin typeface="Calibri"/>
              </a:rPr>
              <a:t>Доходы от использования </a:t>
            </a:r>
            <a:r>
              <a:rPr lang="ru-RU" sz="1200" dirty="0" smtClean="0">
                <a:solidFill>
                  <a:sysClr val="windowText" lastClr="000000"/>
                </a:solidFill>
                <a:latin typeface="Calibri"/>
              </a:rPr>
              <a:t>имущества                                9 844,0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4572008"/>
            <a:ext cx="2500330" cy="500066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ysClr val="windowText" lastClr="000000"/>
                </a:solidFill>
                <a:latin typeface="Calibri"/>
              </a:rPr>
              <a:t>Платежи</a:t>
            </a:r>
            <a:r>
              <a:rPr lang="ru-RU" sz="1200" baseline="0" dirty="0">
                <a:solidFill>
                  <a:sysClr val="windowText" lastClr="000000"/>
                </a:solidFill>
                <a:latin typeface="Calibri"/>
              </a:rPr>
              <a:t> при пользовании природными ресурсами   </a:t>
            </a:r>
            <a:r>
              <a:rPr lang="ru-RU" sz="1200" baseline="0" dirty="0" smtClean="0">
                <a:solidFill>
                  <a:sysClr val="windowText" lastClr="000000"/>
                </a:solidFill>
                <a:latin typeface="Calibri"/>
              </a:rPr>
              <a:t>    1</a:t>
            </a:r>
            <a:r>
              <a:rPr lang="ru-RU" sz="1200" dirty="0" smtClean="0">
                <a:solidFill>
                  <a:sysClr val="windowText" lastClr="000000"/>
                </a:solidFill>
                <a:latin typeface="Calibri"/>
              </a:rPr>
              <a:t> 439,6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5143512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Доходы от продажи </a:t>
            </a:r>
            <a:r>
              <a:rPr lang="ru-RU" sz="1200" dirty="0" smtClean="0"/>
              <a:t>матер. </a:t>
            </a:r>
            <a:r>
              <a:rPr lang="ru-RU" sz="1200" dirty="0"/>
              <a:t>и </a:t>
            </a:r>
            <a:r>
              <a:rPr lang="ru-RU" sz="1200" dirty="0" smtClean="0"/>
              <a:t>нематериальных</a:t>
            </a:r>
            <a:r>
              <a:rPr lang="ru-RU" sz="1200" baseline="0" dirty="0" smtClean="0"/>
              <a:t> </a:t>
            </a:r>
            <a:r>
              <a:rPr lang="ru-RU" sz="1200" dirty="0" smtClean="0"/>
              <a:t>активов     5 252,5</a:t>
            </a:r>
            <a:endParaRPr lang="ru-RU" sz="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5643578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Штрафы                                        528,1</a:t>
            </a:r>
            <a:endParaRPr lang="ru-RU" sz="1200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6072198" y="1357298"/>
            <a:ext cx="142876" cy="5143536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2071670" y="1428736"/>
            <a:ext cx="285752" cy="4500594"/>
          </a:xfrm>
          <a:prstGeom prst="rightBrace">
            <a:avLst>
              <a:gd name="adj1" fmla="val 8333"/>
              <a:gd name="adj2" fmla="val 49065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6000768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Другие налоговые и неналоговые </a:t>
            </a:r>
            <a:r>
              <a:rPr lang="ru-RU" sz="1200" dirty="0" smtClean="0"/>
              <a:t>                           </a:t>
            </a:r>
          </a:p>
          <a:p>
            <a:r>
              <a:rPr lang="ru-RU" sz="1200" dirty="0" smtClean="0"/>
              <a:t>                                                        525,2        </a:t>
            </a:r>
          </a:p>
          <a:p>
            <a:r>
              <a:rPr lang="ru-RU" sz="1200" dirty="0" smtClean="0"/>
              <a:t>                                                     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1428736"/>
            <a:ext cx="1571636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453 081,3 79 %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1428736"/>
            <a:ext cx="1571636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122 688  21%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3214686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Налог за пользование природными ресурсами                                       0,1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3357562"/>
            <a:ext cx="1857388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Прочие безвозмездные поступления    5 250,0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5143512"/>
            <a:ext cx="1857388" cy="785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Возврат остатков субсидий, субвенций                         </a:t>
            </a:r>
          </a:p>
          <a:p>
            <a:pPr algn="just"/>
            <a:r>
              <a:rPr lang="ru-RU" sz="1400" dirty="0" smtClean="0"/>
              <a:t>                         13 501,2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4214818"/>
            <a:ext cx="185738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Иные межбюджетные трансферты   30 666,0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-1"/>
          <a:ext cx="9144033" cy="620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714380"/>
                <a:gridCol w="785818"/>
                <a:gridCol w="857256"/>
                <a:gridCol w="785818"/>
                <a:gridCol w="2786051"/>
              </a:tblGrid>
              <a:tr h="57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 квартал 2023</a:t>
                      </a:r>
                      <a:r>
                        <a:rPr lang="ru-RU" sz="10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Общее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образование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731 786,2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166 099,6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Дополнительное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образование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0703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151 644,1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32 635,2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21,5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5 271,0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1 400,3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26,6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58 515,4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780,9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15,0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Организация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 и проведение  летнего отдыха детей  2-3 квартал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127 057,6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26 613,3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20,9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121 127,8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25 879,9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21,4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5 929,8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733,4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12,4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Отсутствие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 поступления  средств по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реализации федеральной целевой программы «Увековечение памяти погибших при защите Отечества»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21 126,2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5 911,0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28,0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2 206,0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507,4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23,0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2 434,1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1 605,6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66,0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15 836,1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3 798,0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24,0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650,0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0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77 107,1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23 120,3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30,0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77 107,1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23 120,3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30,0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0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4 505,2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570,1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12,7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Понижение процентной ставки коммерческого кредита.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4 505,2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570,1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12,7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2 557 890,7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610 </a:t>
                      </a:r>
                      <a:r>
                        <a:rPr lang="ru-RU" sz="1000" b="1" i="0" u="none" strike="noStrike" baseline="0" dirty="0" smtClean="0">
                          <a:latin typeface="Arial Cyr"/>
                        </a:rPr>
                        <a:t> 616,3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бюджетных ассигнований по муниципальным  программам и непрограммным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за 1 квартал 2023 года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5"/>
          <a:ext cx="9144000" cy="498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40"/>
                <a:gridCol w="857256"/>
                <a:gridCol w="928694"/>
                <a:gridCol w="1000132"/>
                <a:gridCol w="785818"/>
                <a:gridCol w="2428860"/>
              </a:tblGrid>
              <a:tr h="568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Исполнено за  1 квартал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2023 года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воспитания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1 694 142,7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386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030,6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22,8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779 252,5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177 907,8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614 513,7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148 136,6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24,1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22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системы воспитания и дополнительного образования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151 444,1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32 635,2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21,5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17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34 408,2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7 420,3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21,6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94 322,6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18 570,2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19,7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0160000000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20 201,6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1 360,5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6,7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2-3 квартал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2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«Создание условий для развития физической культуры и спорта, формирование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здорового образа жизни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населения на 2020-2025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77 107,1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23 120,3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30,0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культуры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126 736,6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26 613,3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21,0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"Организация досуга и представление услуг организаций культуры"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78 030,2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17 892,4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64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библиотечного дела"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30 482,6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5 900,3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19,4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-4"/>
          <a:ext cx="9143999" cy="717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3"/>
                <a:gridCol w="928694"/>
                <a:gridCol w="928694"/>
                <a:gridCol w="1000132"/>
                <a:gridCol w="714380"/>
                <a:gridCol w="2500296"/>
              </a:tblGrid>
              <a:tr h="62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Исполнено за 1 квартал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2023</a:t>
                      </a:r>
                      <a:r>
                        <a:rPr lang="ru-RU" sz="10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музейного дела»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0330000000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8 967,8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1 670,2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18,6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Проведение мероприятий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по </a:t>
                      </a:r>
                      <a:r>
                        <a:rPr lang="ru-RU" sz="1000" b="0" i="0" u="none" strike="noStrike" baseline="0" smtClean="0">
                          <a:solidFill>
                            <a:schemeClr val="tx1"/>
                          </a:solidFill>
                          <a:latin typeface="Arial Cyr"/>
                        </a:rPr>
                        <a:t>содержанию здания - второе 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полугодие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«Сохранение, использование и популяризация объектов культурного наследия»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0340000000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2 605,3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6 650,7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17,3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Проекты инициативного </a:t>
                      </a:r>
                      <a:r>
                        <a:rPr lang="ru-RU" sz="1000" b="0" i="0" u="none" strike="noStrike" dirty="0" err="1" smtClean="0">
                          <a:latin typeface="Arial Cyr"/>
                        </a:rPr>
                        <a:t>бюджетирования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. Проведение мероприятий </a:t>
                      </a:r>
                      <a:r>
                        <a:rPr lang="ru-RU" sz="1000" b="0" i="0" u="none" strike="noStrike" baseline="0" smtClean="0">
                          <a:latin typeface="Arial Cyr"/>
                        </a:rPr>
                        <a:t>2-3 квартал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населения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15 935,4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4 384,9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27,5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700,3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2 271,9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21,2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3 872,5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19,4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1 362,6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1 362,6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развития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квартал</a:t>
                      </a:r>
                      <a:endParaRPr lang="ru-RU" sz="1000" b="0" i="0" u="none" strike="noStrike" dirty="0" smtClean="0">
                        <a:latin typeface="Arial Cyr"/>
                      </a:endParaRPr>
                    </a:p>
                  </a:txBody>
                  <a:tcPr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latin typeface="Arial Cyr"/>
                      </a:endParaRPr>
                    </a:p>
                  </a:txBody>
                  <a:tcPr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 системы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социального партнерства, улучшение условий и охраны труда»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0550000000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latin typeface="Arial Cyr"/>
                      </a:endParaRPr>
                    </a:p>
                  </a:txBody>
                  <a:tcPr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гражданской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обороны, системы предупреждения и ликвидации последствий чрезвычайных ситуаций, реализация мер пожарной безопасности на 2020-2025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6 862,3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1 375,7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19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Предупреждение,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спасение, помощь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5 987,8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1 330,1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3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«Пожарная безопасность»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-1" y="-4"/>
          <a:ext cx="9143999" cy="662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3"/>
                <a:gridCol w="928694"/>
                <a:gridCol w="928694"/>
                <a:gridCol w="1000132"/>
                <a:gridCol w="714380"/>
                <a:gridCol w="2500296"/>
              </a:tblGrid>
              <a:tr h="62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Исполнено за 1 квартал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2023 года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«Построение и развитие аппаратно-программного комплекса «Безопасный город»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0630000000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5,6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Проведение мероприятий второе  полугодие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хозяйства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403 672,4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139 755,2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34,6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6 771,9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2 925,4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43,2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2 499,0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28,0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46 763,0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10 706,7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340 546,0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123 952,8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36,4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7 092,5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470,3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20,7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эффективности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685,7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 квартал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управление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48 354,0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10 033,3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20,7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42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39  055,7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8 254,2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21,1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0920000000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5 480,6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802,0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14,6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Разработка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ПСД   пожарно-охранной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сигнализации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в  здании  архива-  второй  квартал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319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«Государственная регистрация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актов гражданского состояния"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0930000000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3 817,7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25,6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3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политики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5 271,0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1 400,3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26,6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3"/>
          <a:ext cx="9144002" cy="663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3"/>
                <a:gridCol w="928694"/>
                <a:gridCol w="928694"/>
                <a:gridCol w="1000132"/>
                <a:gridCol w="714380"/>
                <a:gridCol w="2500299"/>
              </a:tblGrid>
              <a:tr h="61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Исполнено за 1 квартал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2023 года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на 2020-2025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38 647,6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1 245,7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3,2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>
                        <a:buFontTx/>
                        <a:buChar char="-"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капитальный ремонт газорегуляторных пунктов (ГРПШ),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позднее доведение бюджетных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ассигнований из бюджета УР-исполнение 2 квартал;</a:t>
                      </a:r>
                    </a:p>
                    <a:p>
                      <a:pPr algn="l" fontAlgn="t">
                        <a:buFontTx/>
                        <a:buChar char="-"/>
                      </a:pP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Погашение кредиторской  задолженности 2022 года по строительно-монтажным работам и авторскому надзору объекта «Здание общеобразовательной школы на 825 мест в мкр. Южный г.Воткинска Удмуртской Республики, из-за позднего доведения предельных объемов финансирования перенесено на 2 квартал.</a:t>
                      </a:r>
                    </a:p>
                  </a:txBody>
                  <a:tcPr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«Город Воткинск»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</a:txBody>
                  <a:tcPr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</a:txBody>
                  <a:tcPr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муниципальными финансами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66 538,1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11 663,3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17,5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Понижение  процентной ставки  коммерческого  кредита</a:t>
                      </a:r>
                    </a:p>
                  </a:txBody>
                  <a:tcPr/>
                </a:tc>
              </a:tr>
              <a:tr h="268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бюджетного процесса в муниципальном образовании «Город Воткинск»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66 528,1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11 663,3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17,5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71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«Повышение эффективности расходов бюджета»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1420000000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268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имуществом и земельными ресурсами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10 037,8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1 747,3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17,4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3"/>
          <a:ext cx="9144002" cy="3351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3"/>
                <a:gridCol w="928694"/>
                <a:gridCol w="928694"/>
                <a:gridCol w="1000132"/>
                <a:gridCol w="714380"/>
                <a:gridCol w="2500299"/>
              </a:tblGrid>
              <a:tr h="61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Исполнено за 1 квартал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2023 года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1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«Формирование современной городской среды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 на территории муниципального образования «Город Воткинск» на 2018-2024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39 850,4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00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туризма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</a:txBody>
                  <a:tcPr/>
                </a:tc>
              </a:tr>
              <a:tr h="358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«Профилактика правонарушений на 2020-2025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341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«Гармонизация межнациональных отношений, профилактика терроризма и экстремизма на 2020-2025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1900000000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квартал</a:t>
                      </a:r>
                    </a:p>
                  </a:txBody>
                  <a:tcPr/>
                </a:tc>
              </a:tr>
              <a:tr h="3400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23 158,6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3 246,4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14,0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2 557 890,7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610 616,3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23,9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за 1 квартал 2023 год согласно классификации доходов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5"/>
          <a:ext cx="9144001" cy="56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2928958"/>
                <a:gridCol w="714380"/>
                <a:gridCol w="785818"/>
                <a:gridCol w="428628"/>
                <a:gridCol w="2643175"/>
              </a:tblGrid>
              <a:tr h="795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2023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Причины невыполнения </a:t>
                      </a:r>
                      <a:r>
                        <a:rPr lang="ru-RU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плана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1031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650 468,0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122 688,0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273736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376 353,0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77 006,2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273736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376 353,0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77 006,2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581009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1 03 02000 01 0000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22 495,0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6 047,8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22 495,0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6 047,8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1 05 01000 01 0000 110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упрощенной системы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налогооблажения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49 099,0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3 101,0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21 709,0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2 937,3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34347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-356,9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87205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1 310,0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39418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26 080,0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47874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120 426,0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16 701,5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13,9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1023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51 047,0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2 285,2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8261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1 07 00000 00 0000 000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НАЛОГ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НА ДОБЫЧУ ОБЩЕРАСПРОСТРАНЕННЫХ ПОЛЕЗНЫХ ИСКОПАЕМЫХ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69 379,0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14 416,3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73736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357214"/>
          <a:ext cx="9143998" cy="721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79"/>
                <a:gridCol w="2928958"/>
                <a:gridCol w="714380"/>
                <a:gridCol w="785818"/>
                <a:gridCol w="428628"/>
                <a:gridCol w="2571735"/>
              </a:tblGrid>
              <a:tr h="1037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                             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 за 1 квартал 2023 года (тыс. руб.)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исполнения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Пояснения</a:t>
                      </a: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69059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41 338,0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9 844,0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1169059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7 609,1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25,9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1003338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837616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1003338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1 356,5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99551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11 09080 04 0000 120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  <a:ea typeface="Arial Unicode MS" pitchFamily="34" charset="-128"/>
                          <a:cs typeface="Arial Unicode MS" pitchFamily="34" charset="-128"/>
                        </a:rPr>
                        <a:t>Прочие поступления от использования имущества, находящегося в собственности  городских 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664,9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86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2993065"/>
                <a:gridCol w="721711"/>
                <a:gridCol w="785818"/>
                <a:gridCol w="500066"/>
                <a:gridCol w="2428859"/>
              </a:tblGrid>
              <a:tr h="1090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                             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 за 1 квартал 2023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исполнения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Пояснения</a:t>
                      </a: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31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2 872,0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1 439,6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1931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2 872,0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1 439,6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В 1 квартале 2021 года поступила недоимка  МУП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«Водоканал» 1320 тыс. </a:t>
                      </a:r>
                      <a:r>
                        <a:rPr lang="ru-RU" sz="1000" b="0" i="0" u="none" strike="noStrike" baseline="0" smtClean="0">
                          <a:latin typeface="Arial Cyr"/>
                        </a:rPr>
                        <a:t>руб., у</a:t>
                      </a:r>
                      <a:r>
                        <a:rPr lang="ru-RU" sz="1000" b="0" i="0" u="none" strike="noStrike" smtClean="0">
                          <a:latin typeface="Arial Cyr"/>
                        </a:rPr>
                        <a:t>меньшены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платежи АО "Воткинский завод" в виду переплаты в 2021 году в сумме 300,0 тыс. руб.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1931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328,4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1931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1 13 02064 04 0000 130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Доходы, поступающие в порядке возмещения расходов, понесенных в связи с эксплуатацией имущества городских округов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9656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МАТЕРИАЛЬНЫХ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13 000,0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5 252,5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9656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14  01040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94975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Несостоялись аукционы ввиду отсутствия заявок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797739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4 719,7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-168357"/>
          <a:ext cx="9144001" cy="7026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2928958"/>
                <a:gridCol w="785818"/>
                <a:gridCol w="857256"/>
                <a:gridCol w="428628"/>
                <a:gridCol w="2357423"/>
              </a:tblGrid>
              <a:tr h="872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                             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 за 1  квартал 2023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исполнения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0067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1 14 06312 04 0000 430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земель(или) земельных участков,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3 497,0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528,1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5 760,0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196,8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Поступление инициативных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платежей во 2 квартале 2022 года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1 837 407,4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453 081,3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1 811 145,5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461 332,5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  Дотации бюджетам бюджетной системы      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109 959,0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27 489,0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20000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369 418,3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139 543,3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30000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1 096 940,9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263 634,2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316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40000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234 827,3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30 666,0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4203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2928958"/>
                <a:gridCol w="785818"/>
                <a:gridCol w="857256"/>
                <a:gridCol w="428628"/>
                <a:gridCol w="2357423"/>
              </a:tblGrid>
              <a:tr h="785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                             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 за 1  квартал 2023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исполнения </a:t>
                      </a: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7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2 07 00000 00 0000 000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безвозмездные поступления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26 261,9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5 250,0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137430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2 18 00000 00 0000 150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8 709,1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Возврат остатков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2022 года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90584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-22 210,3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Возврат остатков 2022 года в бюджет УР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3322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2 487 875,4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575 769,3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/>
                        </a:rPr>
                        <a:t>23,1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расходов бюджета города Воткинска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за 1 квартал 2023 года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3572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"Город Воткинск" за 1 квартал 2023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85"/>
          <a:ext cx="9143999" cy="5791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8"/>
                <a:gridCol w="714380"/>
                <a:gridCol w="928694"/>
                <a:gridCol w="857256"/>
                <a:gridCol w="785818"/>
                <a:gridCol w="2643173"/>
              </a:tblGrid>
              <a:tr h="75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 квартал 2023</a:t>
                      </a:r>
                      <a:r>
                        <a:rPr lang="ru-RU" sz="10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6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149 662,3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26 735,0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17,9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rowSpan="8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2-4 квартал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29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3 308,0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796,6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24,1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780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8 410,2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1 522,4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18,1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694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44 801,0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9 217,1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20,6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12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17,2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6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8 629,8</a:t>
                      </a:r>
                    </a:p>
                    <a:p>
                      <a:pPr algn="r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1 563,0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18,1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3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300,0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16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84 196,1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13 635,9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16,2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558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7 042,3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1 375,7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19,5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Проведение мероприятий  3-4 квартал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6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907,8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1 330,1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22,5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4558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Другие вопросы в области национальной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безопасности и </a:t>
                      </a:r>
                      <a:r>
                        <a:rPr lang="ru-RU" sz="1000" b="0" i="0" u="none" strike="noStrike" dirty="0">
                          <a:latin typeface="Arial Cyr"/>
                        </a:rPr>
                        <a:t>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1 134,5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45,6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4,0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3998" cy="67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8"/>
                <a:gridCol w="714380"/>
                <a:gridCol w="928694"/>
                <a:gridCol w="857256"/>
                <a:gridCol w="785818"/>
                <a:gridCol w="2643172"/>
              </a:tblGrid>
              <a:tr h="78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 квартал 2023</a:t>
                      </a:r>
                      <a:r>
                        <a:rPr lang="ru-RU" sz="10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Причины невыполнения</a:t>
                      </a:r>
                      <a:r>
                        <a:rPr lang="ru-RU" sz="1000" baseline="0" dirty="0" smtClean="0">
                          <a:latin typeface="Arial Cyr"/>
                          <a:ea typeface="Calibri"/>
                          <a:cs typeface="Times New Roman"/>
                        </a:rPr>
                        <a:t> плана</a:t>
                      </a:r>
                      <a:endParaRPr lang="ru-RU" sz="1000" dirty="0" smtClean="0">
                        <a:latin typeface="Arial Cyr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340 574,5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123952,8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36,4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566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Транспорт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0408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391,3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95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Дорожное хозяйство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(</a:t>
                      </a:r>
                      <a:r>
                        <a:rPr lang="ru-RU" sz="1000" b="0" i="0" u="none" strike="noStrike" baseline="0" smtClean="0">
                          <a:latin typeface="Arial Cyr"/>
                        </a:rPr>
                        <a:t>дорожные фонды)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322 154,7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123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952,8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38,5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267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28,5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101 022,0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16 433,2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16,3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l" fontAlgn="t">
                        <a:buFontTx/>
                        <a:buChar char="-"/>
                      </a:pPr>
                      <a:r>
                        <a:rPr lang="ru-RU" sz="1000" b="0" i="0" u="none" strike="noStrike" dirty="0" smtClean="0">
                          <a:latin typeface="Arial Cyr"/>
                        </a:rPr>
                        <a:t>капитальный ремонт газорегуляторных пунктов (ГРПШ),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Arial Cyr"/>
                        </a:rPr>
                        <a:t>позднее доведение бюджетных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ассигнований из бюджета УР-исполнение 2 квартал;</a:t>
                      </a:r>
                    </a:p>
                    <a:p>
                      <a:pPr algn="l" fontAlgn="t">
                        <a:buFontTx/>
                        <a:buChar char="-"/>
                      </a:pP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капитальный ремонт тепловой сети отопления к жилым домам, сезонные работы – исполнение 2 квартал;</a:t>
                      </a:r>
                    </a:p>
                    <a:p>
                      <a:pPr algn="l" fontAlgn="t">
                        <a:buFontTx/>
                        <a:buChar char="-"/>
                      </a:pP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сезонные работы 2-3 квартал по: озеленению, содержанию кладбищ и пляжа, ремонту дворовых территорий, инициативному бюджетированию, наказам избирателей депутатов Госсовета Удмуртской Республики; </a:t>
                      </a:r>
                    </a:p>
                    <a:p>
                      <a:pPr algn="l" fontAlgn="t">
                        <a:buFontTx/>
                        <a:buNone/>
                      </a:pP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- ликвидация возгораний мусора и лесной контроль, оплата по факту выполнения работ – срок завершения контракта 4 квартал.</a:t>
                      </a: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5 867,0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2 925,4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49,9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5 654,6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700,0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12,4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80 504,9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10 706,7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13,3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8 995,5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2 101,1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23,4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 Охрана</a:t>
                      </a:r>
                      <a:r>
                        <a:rPr lang="ru-RU" sz="1000" b="1" i="0" u="none" strike="noStrike" baseline="0" dirty="0" smtClean="0">
                          <a:latin typeface="Arial Cyr"/>
                        </a:rPr>
                        <a:t> окружающей среды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6 477,2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Создание мест (площадок)  накопления твердых коммунальных отходов</a:t>
                      </a:r>
                      <a:r>
                        <a:rPr lang="ru-RU" sz="1000" b="0" i="0" u="none" strike="noStrike" baseline="0" dirty="0" smtClean="0">
                          <a:latin typeface="Arial Cyr"/>
                        </a:rPr>
                        <a:t> для размещения контейнерных площадок, бункеров (бюджетные ассигнования в полном объеме снимаются постановлением Правительства УР от 07.04.2023 № 216)</a:t>
                      </a:r>
                      <a:endParaRPr lang="ru-RU" sz="1000" b="0" i="0" u="none" strike="noStrike" dirty="0" smtClean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Другие вопросы в области охраны окружающей среды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Arial Cyr"/>
                          <a:ea typeface="Calibri"/>
                          <a:cs typeface="Times New Roman"/>
                        </a:rPr>
                        <a:t>0605</a:t>
                      </a:r>
                      <a:endParaRPr lang="ru-RU" sz="1000" b="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6 477,2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1 723 316,3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385 904,9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latin typeface="Arial Cyr"/>
                        </a:rPr>
                        <a:t>22,4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 smtClean="0">
                        <a:latin typeface="Arial Cyr"/>
                      </a:endParaRPr>
                    </a:p>
                    <a:p>
                      <a:pPr algn="l" fontAlgn="t"/>
                      <a:endParaRPr lang="ru-RU" sz="1000" b="1" i="0" u="none" strike="noStrike" dirty="0" smtClean="0">
                        <a:latin typeface="Arial Cyr"/>
                      </a:endParaRPr>
                    </a:p>
                    <a:p>
                      <a:pPr algn="l" fontAlgn="t"/>
                      <a:endParaRPr lang="ru-RU" sz="1000" b="0" i="0" u="none" strike="noStrike" baseline="0" dirty="0" smtClean="0">
                        <a:latin typeface="Arial Cyr"/>
                      </a:endParaRPr>
                    </a:p>
                    <a:p>
                      <a:pPr algn="l" fontAlgn="t"/>
                      <a:endParaRPr lang="ru-RU" sz="1000" b="0" i="0" u="none" strike="noStrike" baseline="0" dirty="0" smtClean="0">
                        <a:latin typeface="Arial Cyr"/>
                      </a:endParaRPr>
                    </a:p>
                  </a:txBody>
                  <a:tcPr/>
                </a:tc>
              </a:tr>
              <a:tr h="35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776 099,6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 Cyr"/>
                        </a:rPr>
                        <a:t>176 988,9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Arial Cyr"/>
                        </a:rPr>
                        <a:t>22,4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3730</TotalTime>
  <Words>3005</Words>
  <PresentationFormat>Экран (4:3)</PresentationFormat>
  <Paragraphs>848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Worksheet</vt:lpstr>
      <vt:lpstr>Структура доходов бюджета города Воткинска  исполнение за 1 квартал 2023 года ДОХОДЫ ВСЕГО  575 769,3 тыс.руб.</vt:lpstr>
      <vt:lpstr>Общий объем доходов за 1 квартал 2023 год согласно классификации доходов бюджетов Российской Федерации </vt:lpstr>
      <vt:lpstr>Слайд 3</vt:lpstr>
      <vt:lpstr>Слайд 4</vt:lpstr>
      <vt:lpstr>Слайд 5</vt:lpstr>
      <vt:lpstr>Слайд 6</vt:lpstr>
      <vt:lpstr>Структура расходов бюджета города Воткинска исполнение за 1 квартал 2023 года</vt:lpstr>
      <vt:lpstr>Исполнение расходов по разделам и подразделам  классификации расходов  Бюджета муниципального образования   "Город Воткинск" за 1 квартал 2023 года  </vt:lpstr>
      <vt:lpstr>Слайд 9</vt:lpstr>
      <vt:lpstr>Слайд 10</vt:lpstr>
      <vt:lpstr>Исполнение бюджетных ассигнований по муниципальным  программам и непрограммным  направлениям расходов Бюджета муниципального образования «Город Воткинск» за 1 квартал 2023 года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dc:creator>ELENA</dc:creator>
  <cp:lastModifiedBy>User</cp:lastModifiedBy>
  <cp:revision>601</cp:revision>
  <dcterms:modified xsi:type="dcterms:W3CDTF">2023-06-06T11:37:19Z</dcterms:modified>
</cp:coreProperties>
</file>