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0" r:id="rId2"/>
    <p:sldId id="258" r:id="rId3"/>
    <p:sldId id="261" r:id="rId4"/>
    <p:sldId id="269" r:id="rId5"/>
    <p:sldId id="273" r:id="rId6"/>
    <p:sldId id="282" r:id="rId7"/>
    <p:sldId id="256" r:id="rId8"/>
    <p:sldId id="272" r:id="rId9"/>
    <p:sldId id="271" r:id="rId10"/>
    <p:sldId id="268" r:id="rId11"/>
    <p:sldId id="274" r:id="rId12"/>
    <p:sldId id="276" r:id="rId13"/>
    <p:sldId id="281" r:id="rId14"/>
    <p:sldId id="277" r:id="rId15"/>
    <p:sldId id="28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5442" autoAdjust="0"/>
    <p:restoredTop sz="98415" autoAdjust="0"/>
  </p:normalViewPr>
  <p:slideViewPr>
    <p:cSldViewPr>
      <p:cViewPr>
        <p:scale>
          <a:sx n="67" d="100"/>
          <a:sy n="67" d="100"/>
        </p:scale>
        <p:origin x="-1944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64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2800" dirty="0">
                <a:solidFill>
                  <a:srgbClr val="7030A0"/>
                </a:solidFill>
              </a:rPr>
              <a:t>Расходы </a:t>
            </a:r>
            <a:r>
              <a:rPr lang="ru-RU" sz="2800" dirty="0" smtClean="0">
                <a:solidFill>
                  <a:srgbClr val="7030A0"/>
                </a:solidFill>
              </a:rPr>
              <a:t>всего: 610</a:t>
            </a:r>
            <a:r>
              <a:rPr lang="ru-RU" sz="2800" baseline="0" dirty="0" smtClean="0">
                <a:solidFill>
                  <a:srgbClr val="7030A0"/>
                </a:solidFill>
              </a:rPr>
              <a:t> 616,3</a:t>
            </a:r>
            <a:r>
              <a:rPr lang="ru-RU" sz="2800" dirty="0" smtClean="0">
                <a:solidFill>
                  <a:srgbClr val="7030A0"/>
                </a:solidFill>
              </a:rPr>
              <a:t>тыс.руб.</a:t>
            </a:r>
            <a:endParaRPr lang="ru-RU" sz="2800" dirty="0">
              <a:solidFill>
                <a:srgbClr val="7030A0"/>
              </a:solidFill>
            </a:endParaRPr>
          </a:p>
        </c:rich>
      </c:tx>
      <c:layout>
        <c:manualLayout>
          <c:xMode val="edge"/>
          <c:yMode val="edge"/>
          <c:x val="0.31013643596941692"/>
          <c:y val="1.2702078906914681E-2"/>
        </c:manualLayout>
      </c:layout>
    </c:title>
    <c:view3D>
      <c:rotX val="40"/>
      <c:perspective val="10"/>
    </c:view3D>
    <c:plotArea>
      <c:layout>
        <c:manualLayout>
          <c:layoutTarget val="inner"/>
          <c:xMode val="edge"/>
          <c:yMode val="edge"/>
          <c:x val="0"/>
          <c:y val="0.11788179332017359"/>
          <c:w val="0.60868811669132894"/>
          <c:h val="0.846139484829017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всего 520668,6т.р.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2.2081787428681582E-2"/>
                  <c:y val="1.995993344244008E-3"/>
                </c:manualLayout>
              </c:layout>
              <c:dLblPos val="bestFit"/>
              <c:showPercent val="1"/>
            </c:dLbl>
            <c:dLbl>
              <c:idx val="2"/>
              <c:layout>
                <c:manualLayout>
                  <c:x val="-3.2738423992827795E-2"/>
                  <c:y val="6.282194852557535E-2"/>
                </c:manualLayout>
              </c:layout>
              <c:dLblPos val="bestFit"/>
              <c:showPercent val="1"/>
            </c:dLbl>
            <c:dLbl>
              <c:idx val="3"/>
              <c:layout>
                <c:manualLayout>
                  <c:x val="-4.2396628190127551E-2"/>
                  <c:y val="6.8740417181612112E-2"/>
                </c:manualLayout>
              </c:layout>
              <c:dLblPos val="bestFit"/>
              <c:showPercent val="1"/>
            </c:dLbl>
            <c:dLbl>
              <c:idx val="6"/>
              <c:layout>
                <c:manualLayout>
                  <c:x val="3.5863488780689456E-2"/>
                  <c:y val="5.9582251628517172E-2"/>
                </c:manualLayout>
              </c:layout>
              <c:dLblPos val="bestFit"/>
              <c:showPercent val="1"/>
            </c:dLbl>
            <c:dLbl>
              <c:idx val="8"/>
              <c:layout>
                <c:manualLayout>
                  <c:x val="4.7518228630481826E-3"/>
                  <c:y val="2.2748723207698341E-3"/>
                </c:manualLayout>
              </c:layout>
              <c:dLblPos val="bestFit"/>
              <c:showPercent val="1"/>
            </c:dLbl>
            <c:dLblPos val="bestFit"/>
            <c:showPercent val="1"/>
          </c:dLbls>
          <c:cat>
            <c:strRef>
              <c:f>Лист1!$A$2:$A$10</c:f>
              <c:strCache>
                <c:ptCount val="9"/>
                <c:pt idx="0">
                  <c:v>Общегосударственые вопросы: 26 735,0</c:v>
                </c:pt>
                <c:pt idx="1">
                  <c:v>Национальная безопасность и правоохранительная деятельность: 1 375,7</c:v>
                </c:pt>
                <c:pt idx="2">
                  <c:v>Национальная экономика: 123 952,8</c:v>
                </c:pt>
                <c:pt idx="3">
                  <c:v>Жилищно-коммунальное хозяйство: 16 433,2</c:v>
                </c:pt>
                <c:pt idx="4">
                  <c:v>Образование: 385 904,9</c:v>
                </c:pt>
                <c:pt idx="5">
                  <c:v>Культура и кинематография: 26 613,3</c:v>
                </c:pt>
                <c:pt idx="6">
                  <c:v>Социальная политика: 5 911,0</c:v>
                </c:pt>
                <c:pt idx="7">
                  <c:v>Физическая культура и спорт: 23 120,3</c:v>
                </c:pt>
                <c:pt idx="8">
                  <c:v>Обслуживание государственного и муниципального долга: 570,1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26735</c:v>
                </c:pt>
                <c:pt idx="1">
                  <c:v>1375.7</c:v>
                </c:pt>
                <c:pt idx="2">
                  <c:v>123952.8</c:v>
                </c:pt>
                <c:pt idx="3">
                  <c:v>16433.2</c:v>
                </c:pt>
                <c:pt idx="4">
                  <c:v>385904.9</c:v>
                </c:pt>
                <c:pt idx="5">
                  <c:v>26613.3</c:v>
                </c:pt>
                <c:pt idx="6">
                  <c:v>5911</c:v>
                </c:pt>
                <c:pt idx="7">
                  <c:v>23120.3</c:v>
                </c:pt>
                <c:pt idx="8">
                  <c:v>570.1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098354034552087"/>
          <c:y val="9.4440456754755514E-2"/>
          <c:w val="0.38818396648373782"/>
          <c:h val="0.90555954324524446"/>
        </c:manualLayout>
      </c:layout>
      <c:txPr>
        <a:bodyPr/>
        <a:lstStyle/>
        <a:p>
          <a:pPr>
            <a:defRPr sz="1300" b="0" i="1" kern="0" spc="-10" baseline="0">
              <a:latin typeface="Times New Roman" pitchFamily="18" charset="0"/>
            </a:defRPr>
          </a:pPr>
          <a:endParaRPr lang="ru-RU"/>
        </a:p>
      </c:txPr>
    </c:legend>
    <c:plotVisOnly val="1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1DFA7-8886-4162-9F85-5F93EE0DAC60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24ED1-8B6C-4F32-9942-6FBEA29D8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1.xls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Структура доходов бюджета города Воткинска 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исполнение за 1 квартал 2023 года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ДОХОДЫ ВСЕГО  575 769,3 </a:t>
            </a:r>
            <a:r>
              <a:rPr lang="ru-RU" sz="27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тыс.руб.</a:t>
            </a:r>
            <a:endParaRPr lang="ru-RU" sz="27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6" name="Содержимое 4"/>
          <p:cNvGraphicFramePr>
            <a:graphicFrameLocks noGrp="1"/>
          </p:cNvGraphicFramePr>
          <p:nvPr>
            <p:ph idx="1"/>
          </p:nvPr>
        </p:nvGraphicFramePr>
        <p:xfrm>
          <a:off x="2214563" y="2200275"/>
          <a:ext cx="4168775" cy="2492375"/>
        </p:xfrm>
        <a:graphic>
          <a:graphicData uri="http://schemas.openxmlformats.org/presentationml/2006/ole">
            <p:oleObj spid="_x0000_s31746" name="Worksheet" r:id="rId4" imgW="2628833" imgH="1571653" progId="Excel.Sheet.8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14282" y="1500174"/>
            <a:ext cx="1857388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/>
              <a:t>Дотации        27 489,0</a:t>
            </a:r>
          </a:p>
          <a:p>
            <a:pPr algn="ctr"/>
            <a:endParaRPr lang="ru-RU" sz="14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143116"/>
            <a:ext cx="1857388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/>
              <a:t>Субсидии     139 543,3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786058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/>
              <a:t>Субвенции</a:t>
            </a:r>
            <a:r>
              <a:rPr lang="ru-RU" sz="1400" i="1" dirty="0" smtClean="0"/>
              <a:t>   </a:t>
            </a:r>
            <a:r>
              <a:rPr lang="ru-RU" sz="1400" dirty="0" smtClean="0"/>
              <a:t>263 634,2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57950" y="1357298"/>
            <a:ext cx="2500330" cy="428628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/>
              <a:t>Налог</a:t>
            </a:r>
            <a:r>
              <a:rPr lang="ru-RU" sz="1200" baseline="0" dirty="0"/>
              <a:t> на доходы физических лиц  </a:t>
            </a:r>
            <a:r>
              <a:rPr lang="ru-RU" sz="1200" baseline="0" dirty="0" smtClean="0"/>
              <a:t>                                                                                    </a:t>
            </a:r>
          </a:p>
          <a:p>
            <a:r>
              <a:rPr lang="ru-RU" sz="1200" dirty="0" smtClean="0"/>
              <a:t>                                                  77 006,2</a:t>
            </a:r>
            <a:endParaRPr lang="ru-RU" sz="800" baseline="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57950" y="1857364"/>
            <a:ext cx="2500330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/>
              <a:t>Акцизы по подакцизным</a:t>
            </a:r>
            <a:r>
              <a:rPr lang="ru-RU" sz="1200" baseline="0" dirty="0"/>
              <a:t> товарам  </a:t>
            </a:r>
            <a:r>
              <a:rPr lang="ru-RU" sz="1200" baseline="0" dirty="0" smtClean="0"/>
              <a:t>                                   </a:t>
            </a:r>
          </a:p>
          <a:p>
            <a:r>
              <a:rPr lang="ru-RU" sz="1200" dirty="0" smtClean="0"/>
              <a:t>                                                    6 047,8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357950" y="2357430"/>
            <a:ext cx="2500330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/>
              <a:t>Налоги на совокупный доход        </a:t>
            </a:r>
            <a:r>
              <a:rPr lang="ru-RU" sz="1200" dirty="0" smtClean="0"/>
              <a:t>  </a:t>
            </a:r>
          </a:p>
          <a:p>
            <a:r>
              <a:rPr lang="ru-RU" sz="1200" dirty="0" smtClean="0"/>
              <a:t>                                                    3 101,0</a:t>
            </a: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57950" y="2857496"/>
            <a:ext cx="2500330" cy="2857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/>
              <a:t>Налоги на </a:t>
            </a:r>
            <a:r>
              <a:rPr lang="ru-RU" sz="1200" dirty="0" smtClean="0"/>
              <a:t>имущество          16 701,5</a:t>
            </a:r>
            <a:endParaRPr lang="ru-RU" sz="1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357950" y="3714752"/>
            <a:ext cx="2500330" cy="2857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Госпошлина                              2 242,0               </a:t>
            </a:r>
            <a:r>
              <a:rPr lang="ru-RU" sz="1200" baseline="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ru-RU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               </a:t>
            </a: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357950" y="4071942"/>
            <a:ext cx="2500330" cy="428628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ysClr val="windowText" lastClr="000000"/>
                </a:solidFill>
                <a:latin typeface="Calibri"/>
              </a:rPr>
              <a:t>Доходы от использования </a:t>
            </a:r>
            <a:r>
              <a:rPr lang="ru-RU" sz="1200" dirty="0" smtClean="0">
                <a:solidFill>
                  <a:sysClr val="windowText" lastClr="000000"/>
                </a:solidFill>
                <a:latin typeface="Calibri"/>
              </a:rPr>
              <a:t>имущества                                9 844,0</a:t>
            </a:r>
            <a:endParaRPr lang="ru-RU" sz="12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357950" y="4572008"/>
            <a:ext cx="2500330" cy="500066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ysClr val="windowText" lastClr="000000"/>
                </a:solidFill>
                <a:latin typeface="Calibri"/>
              </a:rPr>
              <a:t>Платежи</a:t>
            </a:r>
            <a:r>
              <a:rPr lang="ru-RU" sz="1200" baseline="0" dirty="0">
                <a:solidFill>
                  <a:sysClr val="windowText" lastClr="000000"/>
                </a:solidFill>
                <a:latin typeface="Calibri"/>
              </a:rPr>
              <a:t> при пользовании природными ресурсами   </a:t>
            </a:r>
            <a:r>
              <a:rPr lang="ru-RU" sz="1200" baseline="0" dirty="0" smtClean="0">
                <a:solidFill>
                  <a:sysClr val="windowText" lastClr="000000"/>
                </a:solidFill>
                <a:latin typeface="Calibri"/>
              </a:rPr>
              <a:t>    1</a:t>
            </a:r>
            <a:r>
              <a:rPr lang="ru-RU" sz="1200" dirty="0" smtClean="0">
                <a:solidFill>
                  <a:sysClr val="windowText" lastClr="000000"/>
                </a:solidFill>
                <a:latin typeface="Calibri"/>
              </a:rPr>
              <a:t> 439,6</a:t>
            </a:r>
            <a:endParaRPr lang="ru-RU" sz="1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357950" y="5143512"/>
            <a:ext cx="2500330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/>
              <a:t>Доходы от продажи </a:t>
            </a:r>
            <a:r>
              <a:rPr lang="ru-RU" sz="1200" dirty="0" smtClean="0"/>
              <a:t>матер. </a:t>
            </a:r>
            <a:r>
              <a:rPr lang="ru-RU" sz="1200" dirty="0"/>
              <a:t>и </a:t>
            </a:r>
            <a:r>
              <a:rPr lang="ru-RU" sz="1200" dirty="0" smtClean="0"/>
              <a:t>нематериальных</a:t>
            </a:r>
            <a:r>
              <a:rPr lang="ru-RU" sz="1200" baseline="0" dirty="0" smtClean="0"/>
              <a:t> </a:t>
            </a:r>
            <a:r>
              <a:rPr lang="ru-RU" sz="1200" dirty="0" smtClean="0"/>
              <a:t>активов     5 252,5</a:t>
            </a:r>
            <a:endParaRPr lang="ru-RU" sz="8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357950" y="5643578"/>
            <a:ext cx="2500330" cy="2857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/>
              <a:t>Штрафы                                        528,1</a:t>
            </a:r>
            <a:endParaRPr lang="ru-RU" sz="1200" dirty="0"/>
          </a:p>
        </p:txBody>
      </p:sp>
      <p:sp>
        <p:nvSpPr>
          <p:cNvPr id="19" name="Левая фигурная скобка 18"/>
          <p:cNvSpPr/>
          <p:nvPr/>
        </p:nvSpPr>
        <p:spPr>
          <a:xfrm>
            <a:off x="6072198" y="1357298"/>
            <a:ext cx="142876" cy="5143536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0" name="Правая фигурная скобка 19"/>
          <p:cNvSpPr/>
          <p:nvPr/>
        </p:nvSpPr>
        <p:spPr>
          <a:xfrm>
            <a:off x="2071670" y="1428736"/>
            <a:ext cx="285752" cy="4500594"/>
          </a:xfrm>
          <a:prstGeom prst="rightBrace">
            <a:avLst>
              <a:gd name="adj1" fmla="val 8333"/>
              <a:gd name="adj2" fmla="val 49065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357950" y="6000768"/>
            <a:ext cx="2500330" cy="428628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/>
              <a:t>Другие налоговые и неналоговые </a:t>
            </a:r>
            <a:r>
              <a:rPr lang="ru-RU" sz="1200" dirty="0" smtClean="0"/>
              <a:t>                           </a:t>
            </a:r>
          </a:p>
          <a:p>
            <a:r>
              <a:rPr lang="ru-RU" sz="1200" dirty="0" smtClean="0"/>
              <a:t>                                                        525,2        </a:t>
            </a:r>
          </a:p>
          <a:p>
            <a:r>
              <a:rPr lang="ru-RU" sz="1200" dirty="0" smtClean="0"/>
              <a:t>                                                     </a:t>
            </a:r>
            <a:endParaRPr lang="ru-RU" sz="12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357422" y="1428736"/>
            <a:ext cx="1571636" cy="3571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453 081,3 79 %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286248" y="1428736"/>
            <a:ext cx="1571636" cy="3571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122 688  21%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357950" y="3214686"/>
            <a:ext cx="2500330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Налог за пользование природными ресурсами                                       0,1</a:t>
            </a:r>
            <a:endParaRPr lang="ru-RU" sz="12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14282" y="3357562"/>
            <a:ext cx="1857388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/>
              <a:t>Прочие безвозмездные поступления    5 250,0</a:t>
            </a:r>
            <a:endParaRPr lang="ru-RU" sz="1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14282" y="5143512"/>
            <a:ext cx="1857388" cy="7858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400" dirty="0" smtClean="0"/>
              <a:t>Возврат остатков субсидий, субвенций                         </a:t>
            </a:r>
          </a:p>
          <a:p>
            <a:pPr algn="just"/>
            <a:r>
              <a:rPr lang="ru-RU" sz="1400" dirty="0" smtClean="0"/>
              <a:t>                         13 501,2</a:t>
            </a:r>
            <a:endParaRPr lang="ru-RU" sz="14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14282" y="4214818"/>
            <a:ext cx="1857388" cy="857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/>
              <a:t>Иные межбюджетные трансферты   30 666,0</a:t>
            </a:r>
            <a:endParaRPr lang="ru-RU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32" y="-1"/>
          <a:ext cx="9144033" cy="6208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  <a:gridCol w="714380"/>
                <a:gridCol w="785818"/>
                <a:gridCol w="857256"/>
                <a:gridCol w="785818"/>
                <a:gridCol w="2786051"/>
              </a:tblGrid>
              <a:tr h="571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Раздел, </a:t>
                      </a: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Исполнено </a:t>
                      </a: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1 квартал 2023</a:t>
                      </a:r>
                      <a:r>
                        <a:rPr lang="ru-RU" sz="1000" baseline="0" dirty="0" smtClean="0">
                          <a:latin typeface="Arial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Причины невыполнения</a:t>
                      </a:r>
                      <a:r>
                        <a:rPr lang="ru-RU" sz="1000" baseline="0" dirty="0" smtClean="0">
                          <a:latin typeface="Arial Cyr"/>
                          <a:ea typeface="Calibri"/>
                          <a:cs typeface="Times New Roman"/>
                        </a:rPr>
                        <a:t> плана</a:t>
                      </a:r>
                      <a:endParaRPr lang="ru-RU" sz="1000" dirty="0" smtClean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 Cyr"/>
                        </a:rPr>
                        <a:t>Общее </a:t>
                      </a:r>
                      <a:r>
                        <a:rPr lang="ru-RU" sz="1000" b="0" i="0" u="none" strike="noStrike" dirty="0" smtClean="0">
                          <a:latin typeface="Arial Cyr"/>
                        </a:rPr>
                        <a:t>образование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0702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731 786,2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166 099,6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22,7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/>
                </a:tc>
              </a:tr>
              <a:tr h="273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Дополнительное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образование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0703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151 644,1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32 635,2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21,5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/>
                </a:tc>
              </a:tr>
              <a:tr h="273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 Cyr"/>
                        </a:rPr>
                        <a:t>Молодежная политика и  оздоровление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0707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5 271,0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1 400,3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26,6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73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Arial Cyr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0709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58 515,4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8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780,9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15,0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Организация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  и проведение  летнего отдыха детей  2-3 квартал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/>
                </a:tc>
              </a:tr>
              <a:tr h="273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latin typeface="Arial Cyr"/>
                        </a:rPr>
                        <a:t>КУЛЬТУРА И КИНЕМАТОГРАФИЯ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Arial Cyr"/>
                          <a:ea typeface="Calibri"/>
                          <a:cs typeface="Times New Roman"/>
                        </a:rPr>
                        <a:t>0800</a:t>
                      </a:r>
                      <a:endParaRPr lang="ru-RU" sz="10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127 057,6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26 613,3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20,9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73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 Cyr"/>
                        </a:rPr>
                        <a:t>Культура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0801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121 127,8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25 879,9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21,4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73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 Cyr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0804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5 929,8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733,4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12,4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Отсутствие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  поступления  средств по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реализации федеральной целевой программы «Увековечение памяти погибших при защите Отечества»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/>
                </a:tc>
              </a:tr>
              <a:tr h="273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latin typeface="Arial Cyr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Arial Cyr"/>
                          <a:ea typeface="Calibri"/>
                          <a:cs typeface="Times New Roman"/>
                        </a:rPr>
                        <a:t>1000</a:t>
                      </a:r>
                      <a:endParaRPr lang="ru-RU" sz="10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21 126,2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5 911,0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28,0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Arial Cyr"/>
                        </a:rPr>
                        <a:t>Пенсионное обеспечение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1001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2 206,0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507,4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23,0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 Cyr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1003</a:t>
                      </a:r>
                      <a:endParaRPr lang="ru-RU" sz="10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2 434,1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1 605,6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66,0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 Cyr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1004</a:t>
                      </a:r>
                      <a:endParaRPr lang="ru-RU" sz="10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15 836,1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3 798,0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24,0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 Cyr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1006</a:t>
                      </a:r>
                      <a:endParaRPr lang="ru-RU" sz="10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650,0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latin typeface="Arial Cyr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latin typeface="Arial Cyr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1100</a:t>
                      </a:r>
                      <a:endParaRPr lang="ru-RU" sz="1000" b="1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77 107,1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23 120,3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30,0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 Cyr"/>
                        </a:rPr>
                        <a:t>Физическая 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1101</a:t>
                      </a:r>
                      <a:endParaRPr lang="ru-RU" sz="10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77 107,1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23 120,3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30,0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latin typeface="Arial Cyr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1300</a:t>
                      </a:r>
                      <a:endParaRPr lang="ru-RU" sz="1000" b="1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4 505,2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570,1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12,7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Понижение процентной ставки коммерческого кредита.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Arial Cyr"/>
                        </a:rPr>
                        <a:t>Обслуживание внутреннего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1301</a:t>
                      </a:r>
                      <a:endParaRPr lang="ru-RU" sz="10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4 505,2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570,1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12,7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latin typeface="Arial Cyr"/>
                        </a:rPr>
                        <a:t>ИТОГО РАСХОДОВ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2 557 890,7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610 </a:t>
                      </a:r>
                      <a:r>
                        <a:rPr lang="ru-RU" sz="1000" b="1" i="0" u="none" strike="noStrike" baseline="0" dirty="0" smtClean="0">
                          <a:latin typeface="Arial Cyr"/>
                        </a:rPr>
                        <a:t> 616,3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23,9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15370" cy="1785926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Исполнение бюджетных ассигнований по муниципальным  программам и непрограммным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направлениям расходов Бюджета муниципального образования «Город Воткинск» за 1 квартал 2023 года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28735"/>
          <a:ext cx="9144000" cy="4982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40"/>
                <a:gridCol w="857256"/>
                <a:gridCol w="928694"/>
                <a:gridCol w="1000132"/>
                <a:gridCol w="785818"/>
                <a:gridCol w="2428860"/>
              </a:tblGrid>
              <a:tr h="5687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Исполнено за  1 квартал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2023 года</a:t>
                      </a:r>
                      <a:endParaRPr lang="ru-RU" sz="1000" dirty="0" smtClean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Причины невыполнения</a:t>
                      </a:r>
                      <a:r>
                        <a:rPr lang="ru-RU" sz="1000" baseline="0" dirty="0" smtClean="0">
                          <a:latin typeface="Arial Cyr"/>
                          <a:ea typeface="Calibri"/>
                          <a:cs typeface="Times New Roman"/>
                        </a:rPr>
                        <a:t> плана</a:t>
                      </a:r>
                      <a:endParaRPr lang="ru-RU" sz="1000" dirty="0" smtClean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5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образования и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воспитания на 2020-2025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0100000000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1 694 142,7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386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030,6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22,8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55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"Развитие дошкольного образования"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0110000000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779 252,5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177 907,8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22,8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55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"Развитие общего образования"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0120000000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614 513,7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148 136,6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24,1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227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«Развитие системы воспитания и дополнительного образования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детей"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0130000000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151 444,1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32 635,2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21,5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517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реализации муниципальной программы"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0140000000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34 408,2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7 420,3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21,6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/>
                </a:tc>
              </a:tr>
              <a:tr h="255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"Детское и школьное питание"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0150000000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94 322,6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18 570,2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19,7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55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«Организация отдыха детей в каникулярное время»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0160000000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20 201,6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1 360,5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6,7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Проведение мероприятий 2-3 квартал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4265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«Создание условий для развития физической культуры и спорта, формирование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здорового образа жизни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населения на 2020-2025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0200000000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77 107,1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23 120,3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30,0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55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культуры на 2020-2025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0300000000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126 736,6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26 613,3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21,0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55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"Организация досуга и представление услуг организаций культуры"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0310000000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78 030,2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17 892,4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22,9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648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«Развитие библиотечного дела"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0320000000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30 482,6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5 900,3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19,4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-4"/>
          <a:ext cx="9143999" cy="7171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03"/>
                <a:gridCol w="928694"/>
                <a:gridCol w="928694"/>
                <a:gridCol w="1000132"/>
                <a:gridCol w="714380"/>
                <a:gridCol w="2500296"/>
              </a:tblGrid>
              <a:tr h="621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Исполнено за 1 квартал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2023</a:t>
                      </a:r>
                      <a:r>
                        <a:rPr lang="ru-RU" sz="1000" baseline="0" dirty="0" smtClean="0">
                          <a:latin typeface="Arial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000" dirty="0" smtClean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Причины невыполнения</a:t>
                      </a:r>
                      <a:r>
                        <a:rPr lang="ru-RU" sz="1000" baseline="0" dirty="0" smtClean="0">
                          <a:latin typeface="Arial Cyr"/>
                          <a:ea typeface="Calibri"/>
                          <a:cs typeface="Times New Roman"/>
                        </a:rPr>
                        <a:t> плана</a:t>
                      </a:r>
                      <a:endParaRPr lang="ru-RU" sz="1000" dirty="0" smtClean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4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«Развитие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музейного дела»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0330000000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8 967,8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1 670,2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18,6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Проведение мероприятий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 по </a:t>
                      </a:r>
                      <a:r>
                        <a:rPr lang="ru-RU" sz="1000" b="0" i="0" u="none" strike="noStrike" baseline="0" smtClean="0">
                          <a:solidFill>
                            <a:schemeClr val="tx1"/>
                          </a:solidFill>
                          <a:latin typeface="Arial Cyr"/>
                        </a:rPr>
                        <a:t>содержанию здания - второе  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полугодие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/>
                </a:tc>
              </a:tr>
              <a:tr h="3394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«Сохранение, использование и популяризация объектов культурного наследия»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0340000000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2 605,3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394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реализации муниципальной программы"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0350000000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6 650,7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1 150,4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17,3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Проекты инициативного </a:t>
                      </a:r>
                      <a:r>
                        <a:rPr lang="ru-RU" sz="1000" b="0" i="0" u="none" strike="noStrike" dirty="0" err="1" smtClean="0">
                          <a:latin typeface="Arial Cyr"/>
                        </a:rPr>
                        <a:t>бюджетирования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. Проведение мероприятий </a:t>
                      </a:r>
                      <a:r>
                        <a:rPr lang="ru-RU" sz="1000" b="0" i="0" u="none" strike="noStrike" baseline="0" smtClean="0">
                          <a:latin typeface="Arial Cyr"/>
                        </a:rPr>
                        <a:t>2-3 квартал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394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 «Социальная поддержка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населения на 2020-2025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0400000000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15 935,4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4 384,9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27,5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394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"Социальная поддержка семьи и детей"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0410000000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700,3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2 271,9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21,2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4660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"Социальная поддержка старшего поколения, ветеранов и инвалидов, иных категорий граждан"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0420000000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3 872,5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750,4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19,4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5255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"Обеспечение жильем отдельных категорий граждан, стимулирование улучшения жилищных условий"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0430000000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1 362,6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1 362,6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100,0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5255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«Создание условий для устойчивого экономического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развития на 2020-2025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0500000000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latin typeface="Arial Cyr"/>
                        </a:rPr>
                        <a:t>Проведение мероприятий 2-4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квартал</a:t>
                      </a:r>
                      <a:endParaRPr lang="ru-RU" sz="1000" b="0" i="0" u="none" strike="noStrike" dirty="0" smtClean="0">
                        <a:latin typeface="Arial Cyr"/>
                      </a:endParaRPr>
                    </a:p>
                  </a:txBody>
                  <a:tcPr/>
                </a:tc>
              </a:tr>
              <a:tr h="4660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«Создание условий для развития предпринимательства»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0520000000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latin typeface="Arial Cyr"/>
                      </a:endParaRPr>
                    </a:p>
                  </a:txBody>
                  <a:tcPr/>
                </a:tc>
              </a:tr>
              <a:tr h="4660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«Развитие системы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социального партнерства, улучшение условий и охраны труда»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0550000000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latin typeface="Arial Cyr"/>
                      </a:endParaRPr>
                    </a:p>
                  </a:txBody>
                  <a:tcPr/>
                </a:tc>
              </a:tr>
              <a:tr h="393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«Развитие гражданской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обороны, системы предупреждения и ликвидации последствий чрезвычайных ситуаций, реализация мер пожарной безопасности на 2020-2025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0600000000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6 862,3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1 375,7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20,0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192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Предупреждение,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спасение, помощь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0610000000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5 987,8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1 330,1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22,2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538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«Пожарная безопасность»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0620000000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-1" y="-4"/>
          <a:ext cx="9143999" cy="6627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03"/>
                <a:gridCol w="928694"/>
                <a:gridCol w="928694"/>
                <a:gridCol w="1000132"/>
                <a:gridCol w="714380"/>
                <a:gridCol w="2500296"/>
              </a:tblGrid>
              <a:tr h="621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Исполнено за 1 квартал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2023 года</a:t>
                      </a:r>
                      <a:endParaRPr lang="ru-RU" sz="1000" dirty="0" smtClean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Причины невыполнения</a:t>
                      </a:r>
                      <a:r>
                        <a:rPr lang="ru-RU" sz="1000" baseline="0" dirty="0" smtClean="0">
                          <a:latin typeface="Arial Cyr"/>
                          <a:ea typeface="Calibri"/>
                          <a:cs typeface="Times New Roman"/>
                        </a:rPr>
                        <a:t> плана</a:t>
                      </a:r>
                      <a:endParaRPr lang="ru-RU" sz="1000" dirty="0" smtClean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4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«Построение и развитие аппаратно-программного комплекса «Безопасный город»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0630000000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813,5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5,6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Проведение мероприятий второе  полугодие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/>
                </a:tc>
              </a:tr>
              <a:tr h="3394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«Содержание и развитие городского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хозяйства на 2020-2025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0700000000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403 672,4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139 755,2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34,6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394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"Содержание и развитие жилищного хозяйства"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0720000000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6 771,9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2 925,4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43,2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394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"Содержание и развитие коммунальной инфраструктуры"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0730000000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2 499,0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28,0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394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 "Благоустройство и охрана окружающей среды»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0740000000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46 763,0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10 706,7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22,9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4660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"Развитие транспортной системы (организация транспортного обслуживания населения, развитие дорожного хозяйства)"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0750000000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340 546,0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123 952,8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36,4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5255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"Создание условий для реализации муниципальной программы"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0760000000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7 092,5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470,3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20,7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5255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«Энергосбережение и повышение энергетической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эффективности на 2020-2025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0800000000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685,7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latin typeface="Arial Cyr"/>
                        </a:rPr>
                        <a:t>Проведение мероприятий 2-4 квартал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/>
                </a:tc>
              </a:tr>
              <a:tr h="4660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«Муниципальное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управление на 2020-2025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0900000000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48 354,0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10 033,3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20,7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4424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"Организация муниципального управления»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0910000000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39  055,7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8 254,2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21,1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93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"Архивное дело»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0920000000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5 480,6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802,0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14,6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Разработка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ПСД   пожарно-охранной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 сигнализации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в  здании  архива-  второй  квартал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/>
                </a:tc>
              </a:tr>
              <a:tr h="3192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«Государственная регистрация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актов гражданского состояния"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0930000000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3 817,7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977,1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25,6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538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«Реализация молодежной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политики на 2020-2025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1000000000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5 271,0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1 400,3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26,6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3"/>
          <a:ext cx="9144002" cy="6636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03"/>
                <a:gridCol w="928694"/>
                <a:gridCol w="928694"/>
                <a:gridCol w="1000132"/>
                <a:gridCol w="714380"/>
                <a:gridCol w="2500299"/>
              </a:tblGrid>
              <a:tr h="61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Исполнено за 1 квартал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2023 года</a:t>
                      </a:r>
                      <a:endParaRPr lang="ru-RU" sz="1000" dirty="0" smtClean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Причины невыполнения</a:t>
                      </a:r>
                      <a:r>
                        <a:rPr lang="ru-RU" sz="1000" baseline="0" dirty="0" smtClean="0">
                          <a:latin typeface="Arial Cyr"/>
                          <a:ea typeface="Calibri"/>
                          <a:cs typeface="Times New Roman"/>
                        </a:rPr>
                        <a:t> плана</a:t>
                      </a:r>
                      <a:endParaRPr lang="ru-RU" sz="1000" dirty="0" smtClean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8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"Капитальное строительство, реконструкция и капитальный ремонт муниципальной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собственности на 2020-2025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1100000000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38 647,6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1 245,7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3,2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>
                        <a:buFontTx/>
                        <a:buChar char="-"/>
                      </a:pPr>
                      <a:r>
                        <a:rPr lang="ru-RU" sz="1000" b="0" i="0" u="none" strike="noStrike" dirty="0" smtClean="0">
                          <a:latin typeface="Arial Cyr"/>
                        </a:rPr>
                        <a:t>капитальный ремонт газорегуляторных пунктов (ГРПШ),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</a:t>
                      </a:r>
                      <a:r>
                        <a:rPr lang="ru-RU" sz="1000" b="0" i="0" u="none" strike="noStrike" dirty="0" smtClean="0">
                          <a:latin typeface="Arial Cyr"/>
                        </a:rPr>
                        <a:t>позднее доведение бюджетных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ассигнований из бюджета УР-исполнение 2 квартал;</a:t>
                      </a:r>
                    </a:p>
                    <a:p>
                      <a:pPr algn="l" fontAlgn="t">
                        <a:buFontTx/>
                        <a:buChar char="-"/>
                      </a:pP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Погашение кредиторской  задолженности 2022 года по строительно-монтажным работам и авторскому надзору объекта «Здание общеобразовательной школы на 825 мест в мкр. Южный г.Воткинска Удмуртской Республики, из-за позднего доведения предельных объемов финансирования перенесено на 2 квартал.</a:t>
                      </a:r>
                    </a:p>
                  </a:txBody>
                  <a:tcPr/>
                </a:tc>
              </a:tr>
              <a:tr h="4468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Развитие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институтов гражданского общества и поддержки социально-ориентированных некоммерческих организаций, осуществляющих деятельность на территории муниципального образования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«Город Воткинск» на 2020-2025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1200000000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650,0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latin typeface="Arial Cyr"/>
                        </a:rPr>
                        <a:t>Проведение мероприятий 2-4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</a:t>
                      </a:r>
                      <a:r>
                        <a:rPr lang="ru-RU" sz="1000" b="0" i="0" u="none" strike="noStrike" dirty="0" smtClean="0">
                          <a:latin typeface="Arial Cyr"/>
                        </a:rPr>
                        <a:t>квартал</a:t>
                      </a:r>
                    </a:p>
                  </a:txBody>
                  <a:tcPr/>
                </a:tc>
              </a:tr>
              <a:tr h="4468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«Комплексные меры противодействия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злоупотреблению наркотиками и их незаконному обороту на 2020-2025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1300000000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latin typeface="Arial Cyr"/>
                        </a:rPr>
                        <a:t>Проведение мероприятий 2-4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</a:t>
                      </a:r>
                      <a:r>
                        <a:rPr lang="ru-RU" sz="1000" b="0" i="0" u="none" strike="noStrike" dirty="0" smtClean="0">
                          <a:latin typeface="Arial Cyr"/>
                        </a:rPr>
                        <a:t>квартал</a:t>
                      </a:r>
                    </a:p>
                  </a:txBody>
                  <a:tcPr/>
                </a:tc>
              </a:tr>
              <a:tr h="4468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«Управление муниципальными финансами на 2020-2025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1400000000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66 538,1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11 663,3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17,5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latin typeface="Arial Cyr"/>
                        </a:rPr>
                        <a:t>Понижение  процентной ставки  коммерческого  кредита</a:t>
                      </a:r>
                    </a:p>
                  </a:txBody>
                  <a:tcPr/>
                </a:tc>
              </a:tr>
              <a:tr h="268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«Организация бюджетного процесса в муниципальном образовании «Город Воткинск»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1410000000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66 528,1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11 663,3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17,5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712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«Повышение эффективности расходов бюджета»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1420000000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/>
                </a:tc>
              </a:tr>
              <a:tr h="268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«Управление муниципальным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имуществом и земельными ресурсами на 2020-2025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1500000000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10 037,8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1 747,3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17,4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latin typeface="Arial Cyr"/>
                        </a:rPr>
                        <a:t>Проведение мероприятий 2-4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</a:t>
                      </a:r>
                      <a:r>
                        <a:rPr lang="ru-RU" sz="1000" b="0" i="0" u="none" strike="noStrike" dirty="0" smtClean="0">
                          <a:latin typeface="Arial Cyr"/>
                        </a:rPr>
                        <a:t>квартал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3"/>
          <a:ext cx="9144002" cy="3351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03"/>
                <a:gridCol w="928694"/>
                <a:gridCol w="928694"/>
                <a:gridCol w="1000132"/>
                <a:gridCol w="714380"/>
                <a:gridCol w="2500299"/>
              </a:tblGrid>
              <a:tr h="612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Исполнено за 1 квартал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2023 года</a:t>
                      </a:r>
                      <a:endParaRPr lang="ru-RU" sz="1000" dirty="0" smtClean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Причины невыполнения</a:t>
                      </a:r>
                      <a:r>
                        <a:rPr lang="ru-RU" sz="1000" baseline="0" dirty="0" smtClean="0">
                          <a:latin typeface="Arial Cyr"/>
                          <a:ea typeface="Calibri"/>
                          <a:cs typeface="Times New Roman"/>
                        </a:rPr>
                        <a:t> плана</a:t>
                      </a:r>
                      <a:endParaRPr lang="ru-RU" sz="1000" dirty="0" smtClean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41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«Формирование современной городской среды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» на территории муниципального образования «Город Воткинск» на 2018-2024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1600000000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39 850,4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001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туризма на 2020-2025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1700000000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latin typeface="Arial Cyr"/>
                        </a:rPr>
                        <a:t>Проведение мероприятий 2-4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</a:t>
                      </a:r>
                      <a:r>
                        <a:rPr lang="ru-RU" sz="1000" b="0" i="0" u="none" strike="noStrike" dirty="0" smtClean="0">
                          <a:latin typeface="Arial Cyr"/>
                        </a:rPr>
                        <a:t>квартал</a:t>
                      </a:r>
                    </a:p>
                  </a:txBody>
                  <a:tcPr/>
                </a:tc>
              </a:tr>
              <a:tr h="3581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«Профилактика правонарушений на 2020-2025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1800000000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latin typeface="Arial Cyr"/>
                        </a:rPr>
                        <a:t>Проведение мероприятий 2-4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</a:t>
                      </a:r>
                      <a:r>
                        <a:rPr lang="ru-RU" sz="1000" b="0" i="0" u="none" strike="noStrike" dirty="0" smtClean="0">
                          <a:latin typeface="Arial Cyr"/>
                        </a:rPr>
                        <a:t>квартал</a:t>
                      </a:r>
                    </a:p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5341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«Гармонизация межнациональных отношений, профилактика терроризма и экстремизма на 2020-2025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1900000000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21,0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latin typeface="Arial Cyr"/>
                        </a:rPr>
                        <a:t>Проведение мероприятий 2-4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</a:t>
                      </a:r>
                      <a:r>
                        <a:rPr lang="ru-RU" sz="1000" b="0" i="0" u="none" strike="noStrike" dirty="0" smtClean="0">
                          <a:latin typeface="Arial Cyr"/>
                        </a:rPr>
                        <a:t>квартал</a:t>
                      </a:r>
                    </a:p>
                  </a:txBody>
                  <a:tcPr/>
                </a:tc>
              </a:tr>
              <a:tr h="34003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Непрограммные направления деятельности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9900000000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23 158,6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3 246,4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14,0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 ИТОГО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2 557 890,7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610 616,3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23,9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Общий объем доходов за 1 квартал 2023 год согласно классификации доходов бюджетов Российской Федерации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85795"/>
          <a:ext cx="9144001" cy="5695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42"/>
                <a:gridCol w="2928958"/>
                <a:gridCol w="714380"/>
                <a:gridCol w="785818"/>
                <a:gridCol w="428628"/>
                <a:gridCol w="2643175"/>
              </a:tblGrid>
              <a:tr h="795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1 квартал 2023 года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. руб.)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исполнения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Причины невыполнения </a:t>
                      </a:r>
                      <a:r>
                        <a:rPr lang="ru-RU" sz="1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плана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1031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1 00 00000 00 0000 000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НАЛОГОВЫЕ И НЕНАЛОГОВЫЕ 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650 468,0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122 688,0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  <a:cs typeface="Arial" pitchFamily="34" charset="0"/>
                      </a:endParaRPr>
                    </a:p>
                  </a:txBody>
                  <a:tcPr/>
                </a:tc>
              </a:tr>
              <a:tr h="273736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1 01 00000 00 0000 000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НАЛОГИ НА ПРИБЫЛЬ,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376 353,0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77 006,2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20,5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  <a:cs typeface="Arial" pitchFamily="34" charset="0"/>
                      </a:endParaRPr>
                    </a:p>
                  </a:txBody>
                  <a:tcPr/>
                </a:tc>
              </a:tr>
              <a:tr h="273736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1 01 02000 01 0000 110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376 353,0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77 006,2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20,5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  <a:cs typeface="Arial" pitchFamily="34" charset="0"/>
                      </a:endParaRPr>
                    </a:p>
                  </a:txBody>
                  <a:tcPr/>
                </a:tc>
              </a:tr>
              <a:tr h="581009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1 03 02000 01 0000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baseline="0" dirty="0" smtClean="0">
                          <a:solidFill>
                            <a:schemeClr val="dk1"/>
                          </a:solidFill>
                          <a:latin typeface="Arial Cyr"/>
                          <a:ea typeface="+mn-ea"/>
                          <a:cs typeface="+mn-cs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22 495,0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6 047,8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26,9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  <a:cs typeface="Arial" pitchFamily="34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1 05 00000 00 0000 000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НАЛОГИ НА СОВОКУПНЫЙ ДОХОД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22 495,0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6 047,8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26,9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1 05 01000 01 0000 110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Налог, взимаемый в связи с применением упрощенной системы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налогооблажения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49 099,0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3 101,0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1 05 02000 02 0000 110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Единый налог  на вмененный доход для  отдельных видов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21 709,0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2 937,3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13,5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34347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1 05 03000 01 0000 110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Единый сельскохозяйственный налог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-356,9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487205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1 05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04010 02 0000 110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Налог, взимаемый в связи с применением патентной системы налогообложения, зачисляемой в бюджеты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1 310,0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128,2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39418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1 06 00000 00 0000 000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НАЛОГИ НА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26 080,0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392,4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47874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1 06 01000 00 0000 110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120 426,0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16 701,5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13,9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10230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1 06 06000 00 0000 110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Земельный налог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51 047,0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2 285,2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582612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1 07 00000 00 0000 000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НАЛОГ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НА ДОБЫЧУ ОБЩЕРАСПРОСТРАНЕННЫХ ПОЛЕЗНЫХ ИСКОПАЕМЫХ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69 379,0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14 416,3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20,8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latin typeface="Arial Cyr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73736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1 08 00000 00 0000 000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ГОСУДАРСТВЕННАЯ ПОШЛИНА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357214"/>
          <a:ext cx="9143998" cy="7215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479"/>
                <a:gridCol w="2928958"/>
                <a:gridCol w="714380"/>
                <a:gridCol w="785818"/>
                <a:gridCol w="428628"/>
                <a:gridCol w="2571735"/>
              </a:tblGrid>
              <a:tr h="1037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Код</a:t>
                      </a:r>
                      <a:endParaRPr lang="ru-RU" sz="10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Наименование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План 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(тыс. руб.)                              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Исполнено за 1 квартал 2023 года (тыс. руб.)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исполнения 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Пояснения</a:t>
                      </a:r>
                    </a:p>
                    <a:p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69059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1 11 00000 00 0000 000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41 338,0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9 844,0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23,8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latin typeface="Arial Cyr"/>
                        <a:cs typeface="Arial" pitchFamily="34" charset="0"/>
                      </a:endParaRPr>
                    </a:p>
                  </a:txBody>
                  <a:tcPr/>
                </a:tc>
              </a:tr>
              <a:tr h="1169059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1 11 05012 04 0000 120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Доходы, получаемые в виде арендной платы за земельные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участки, государственная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собственность на  которые не разграничена и которые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расположены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границах городских округов,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29 366,0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7 609,1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25,9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1003338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1 11 05024 04 0000 120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Доходы, получаемые в виде  арендной  платы, а также  средства от  продажи  права на  заключение договоров аренды  за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земли, находящиеся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собственности городских  округов ( за  исключением земельных  участков муниципальных  автономных учреждений)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1 019,0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213,5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837616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1 11 07014 04 0000 120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перечисления части прибыли, остающейся после уплаты  налогов и иных обязательных платежей муниципальных унитарных  предприятий, созданных   городскими  округами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1003338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1 11 09044 04 0000 120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поступления от использования имущества, находящегося в  собственности  городских  округов(за исключением  имущества  муниципальных автономных  учреждений, а также имущества  муниципальных унитарных  предприятий, в том числе казенных)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7 198,0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1 356,5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18,8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995513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11 09080 04 0000 120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  <a:ea typeface="Arial Unicode MS" pitchFamily="34" charset="-128"/>
                          <a:cs typeface="Arial Unicode MS" pitchFamily="34" charset="-128"/>
                        </a:rPr>
                        <a:t>Прочие поступления от использования имущества, находящегося в собственности  городских  округов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3 553,0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664,9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18,7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3999" cy="6869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480"/>
                <a:gridCol w="2993065"/>
                <a:gridCol w="721711"/>
                <a:gridCol w="785818"/>
                <a:gridCol w="500066"/>
                <a:gridCol w="2428859"/>
              </a:tblGrid>
              <a:tr h="1090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Код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Наименование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План 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(тыс. руб.)                              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Исполнено за 1 квартал 2023 года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(тыс. руб.)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 исполнения 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Пояснения</a:t>
                      </a:r>
                    </a:p>
                    <a:p>
                      <a:pPr algn="ctr"/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310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1 12 00000 00 0000 000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2 872,0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1 439,6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50,1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619310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1 12 01000 01 0000 120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Плата за  негативное воздействие на  окружающую среду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2 872,0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1 439,6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50,1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В 1 квартале 2021 года поступила недоимка  МУП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«Водоканал» 1320 тыс. </a:t>
                      </a:r>
                      <a:r>
                        <a:rPr lang="ru-RU" sz="1000" b="0" i="0" u="none" strike="noStrike" baseline="0" smtClean="0">
                          <a:latin typeface="Arial Cyr"/>
                        </a:rPr>
                        <a:t>руб., у</a:t>
                      </a:r>
                      <a:r>
                        <a:rPr lang="ru-RU" sz="1000" b="0" i="0" u="none" strike="noStrike" smtClean="0">
                          <a:latin typeface="Arial Cyr"/>
                        </a:rPr>
                        <a:t>меньшены </a:t>
                      </a:r>
                      <a:r>
                        <a:rPr lang="ru-RU" sz="1000" b="0" i="0" u="none" strike="noStrike" dirty="0" smtClean="0">
                          <a:latin typeface="Arial Cyr"/>
                        </a:rPr>
                        <a:t>платежи АО "Воткинский завод" в виду переплаты в 2021 году в сумме 300,0 тыс. руб.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619310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1 13 00000 00 0000 000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КОМПЕНСАЦИИ ПЛАТНЫХ УСЛУГ (РАБОТ) И КОМПЕНСАЦИИ ЗАТРАТ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150,0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328,4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218,9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619310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1 13 02064 04 0000 130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Доходы, поступающие в порядке возмещения расходов, понесенных в связи с эксплуатацией имущества городских округов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47,2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62,9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96560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1 13 02994 04 0000 130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доходы от компенсации затрат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281,2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374,9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527236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1 14 00000 00 0000 000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МАТЕРИАЛЬНЫХ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И НЕМАТЕРИАЛЬНЫХ АКТИВОВ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13 000,0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5 252,5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40,4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96560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14  01040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04 0000 410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квартир, находящихся в собственности городских  округов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949750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1 14 02043 04  0000 410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 от  реализации иного имущества, находящегося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собственности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городских округов( за исключением имущества муниципальных бюджетных и автономных учреждений, а также имущества муниципальных унитарных предприятий, в том числе казенных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18,2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Несостоялись аукционы ввиду отсутствия заявок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797739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1 14 06012 04 0000 430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 от  продажи  земельных  участков, государственная  собственность  на которые  не разграничена  и которые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расположены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границах городских 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4 719,7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49,7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-168357"/>
          <a:ext cx="9144001" cy="7026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18"/>
                <a:gridCol w="2928958"/>
                <a:gridCol w="785818"/>
                <a:gridCol w="857256"/>
                <a:gridCol w="428628"/>
                <a:gridCol w="2357423"/>
              </a:tblGrid>
              <a:tr h="872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Код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Наименование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План 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(тыс. руб.)                              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Исполнено за 1  квартал 2023 года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(тыс. руб.)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 исполнения 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00673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1 14 06312 04 0000 430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земель(или) земельных участков, государственная собственность на которые не разграничена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261,6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130,8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631617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1 16 00000 00 0000 000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3 497,0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528,1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631617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1 17 00000 00 0000 000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5 760,0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196,8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Поступление инициативных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платежей во 2 квартале 2022 года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63161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2 00 00000 00 0000 000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1 837 407,4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453 081,3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24,7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latin typeface="Arial Cyr"/>
                        <a:cs typeface="Arial" pitchFamily="34" charset="0"/>
                      </a:endParaRPr>
                    </a:p>
                  </a:txBody>
                  <a:tcPr/>
                </a:tc>
              </a:tr>
              <a:tr h="63161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2 02 00000 00 0000 000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Безвозмездные поступления от других бюджетов бюджетной 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1 811 145,5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461 332,5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25,5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latin typeface="Arial Cyr"/>
                        <a:cs typeface="Arial" pitchFamily="34" charset="0"/>
                      </a:endParaRPr>
                    </a:p>
                  </a:txBody>
                  <a:tcPr/>
                </a:tc>
              </a:tr>
              <a:tr h="63161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2 02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10000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00 0000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baseline="0" dirty="0" smtClean="0">
                          <a:solidFill>
                            <a:schemeClr val="dk1"/>
                          </a:solidFill>
                          <a:latin typeface="Arial Cyr"/>
                          <a:ea typeface="+mn-ea"/>
                          <a:cs typeface="+mn-cs"/>
                        </a:rPr>
                        <a:t>  Дотации бюджетам бюджетной системы      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109 959,0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27 489,0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63161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2 02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20000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00 0000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baseline="0" dirty="0" smtClean="0">
                          <a:solidFill>
                            <a:schemeClr val="dk1"/>
                          </a:solidFill>
                          <a:latin typeface="Arial Cyr"/>
                          <a:ea typeface="+mn-ea"/>
                          <a:cs typeface="+mn-cs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369 418,3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139 543,3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37,8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/>
                </a:tc>
              </a:tr>
              <a:tr h="63161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02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30000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00 0000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baseline="0" dirty="0" smtClean="0">
                          <a:solidFill>
                            <a:schemeClr val="dk1"/>
                          </a:solidFill>
                          <a:latin typeface="Arial Cyr"/>
                          <a:ea typeface="+mn-ea"/>
                          <a:cs typeface="+mn-cs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1 096 940,9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263 634,2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63161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2 02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40000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00 0000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150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234 827,3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30 666,0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13,1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1" cy="4203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18"/>
                <a:gridCol w="2928958"/>
                <a:gridCol w="785818"/>
                <a:gridCol w="857256"/>
                <a:gridCol w="428628"/>
                <a:gridCol w="2357423"/>
              </a:tblGrid>
              <a:tr h="785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Код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Наименование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План 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(тыс. руб.)                              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Исполнено за 1  квартал 2023 года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(тыс. руб.)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 исполнения </a:t>
                      </a: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37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2 07 00000 00 0000 000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Прочие безвозмездные поступления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26 261,9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5 250,0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latin typeface="Times New Roman"/>
                        </a:rPr>
                        <a:t>20,0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1374303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2 18 00000 00 0000 150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 Cyr"/>
                          <a:ea typeface="+mn-ea"/>
                          <a:cs typeface="+mn-cs"/>
                        </a:rPr>
                        <a:t>Доходы бюджетов бюджетной системы Российской Федерации от возврата бюджетами бюджетной системы Российской Федерации остатков субсидий, субвенций и иных межбюджетных трансфертов, имеющих целевое назначение, прошлых лет, а также от возврата организациями остатков субсидий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8 709,1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Возврат остатков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2022 года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90584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2 19 00000 00 0000 000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 Cyr"/>
                          <a:ea typeface="+mn-ea"/>
                          <a:cs typeface="+mn-cs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-22 210,3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Возврат остатков 2022 года в бюджет УР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433223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ВСЕГО ДОХОДОВ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2 487 875,4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575 769,3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latin typeface="Times New Roman"/>
                        </a:rPr>
                        <a:t>23,1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100010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Структура расходов бюджета города Воткинска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исполнение за 1 квартал 2023 года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858982"/>
          <a:ext cx="9116291" cy="5999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15370" cy="135729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Исполнение расходов по разделам и подразделам  классификации расходов  Бюджета муниципального образования 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"Город Воткинск" за 1 квартал 2023 года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66885"/>
          <a:ext cx="9143999" cy="5791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678"/>
                <a:gridCol w="714380"/>
                <a:gridCol w="928694"/>
                <a:gridCol w="857256"/>
                <a:gridCol w="785818"/>
                <a:gridCol w="2643173"/>
              </a:tblGrid>
              <a:tr h="759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Раздел</a:t>
                      </a: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Исполнено </a:t>
                      </a: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1 квартал 2023</a:t>
                      </a:r>
                      <a:r>
                        <a:rPr lang="ru-RU" sz="1000" baseline="0" dirty="0" smtClean="0">
                          <a:latin typeface="Arial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Причины невыполнения</a:t>
                      </a:r>
                      <a:r>
                        <a:rPr lang="ru-RU" sz="1000" baseline="0" dirty="0" smtClean="0">
                          <a:latin typeface="Arial Cyr"/>
                          <a:ea typeface="Calibri"/>
                          <a:cs typeface="Times New Roman"/>
                        </a:rPr>
                        <a:t> плана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765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latin typeface="Arial Cyr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Arial Cyr"/>
                          <a:ea typeface="Calibri"/>
                          <a:cs typeface="Times New Roman"/>
                        </a:rPr>
                        <a:t>0100</a:t>
                      </a:r>
                      <a:endParaRPr lang="ru-RU" sz="10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149 662,3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26 735,0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17,9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rowSpan="8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Проведение мероприятий 2-4 квартал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52922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 Cyr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0102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3 308,0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796,6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24,1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67805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 Cyr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0103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8 410,2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1 522,4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18,1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69425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Arial Cyr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0104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44 801,0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9 217,1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20,6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1222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Arial Cyr"/>
                        </a:rPr>
                        <a:t>Судебная система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0105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17,2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4654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Обеспечение деятельности финансовых, налоговых и таможенных органов и органов финансового (финансово-бюджетного)  надзора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0106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8 629,8</a:t>
                      </a:r>
                    </a:p>
                    <a:p>
                      <a:pPr algn="r" fontAlgn="b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1 563,0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18,1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3580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 Cyr"/>
                        </a:rPr>
                        <a:t>Резервные фонды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0111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300,0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1667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 Cyr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0113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84 196,1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13 635,9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16,2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45589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latin typeface="Arial Cyr"/>
                        </a:rPr>
                        <a:t>НАЦИОНАЛЬНАЯ БЕЗОПАСНОСТЬ И ПРАВООХРАНИТЕЛЬНАЯ ДЕЯТЕЛЬНОСТЬ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Arial Cyr"/>
                          <a:ea typeface="Calibri"/>
                          <a:cs typeface="Times New Roman"/>
                        </a:rPr>
                        <a:t>0300</a:t>
                      </a:r>
                      <a:endParaRPr lang="ru-RU" sz="10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7 042,3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1 375,7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19,5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Проведение мероприятий  3-4 квартал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46544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 Cyr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0309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5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907,8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1 330,1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22,5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45589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 Cyr"/>
                        </a:rPr>
                        <a:t>Другие вопросы в области национальной </a:t>
                      </a:r>
                      <a:r>
                        <a:rPr lang="ru-RU" sz="1000" b="0" i="0" u="none" strike="noStrike" dirty="0" smtClean="0">
                          <a:latin typeface="Arial Cyr"/>
                        </a:rPr>
                        <a:t>безопасности и </a:t>
                      </a:r>
                      <a:r>
                        <a:rPr lang="ru-RU" sz="1000" b="0" i="0" u="none" strike="noStrike" dirty="0">
                          <a:latin typeface="Arial Cyr"/>
                        </a:rPr>
                        <a:t>правоохранительной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0314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1 134,5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45,6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4,0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2"/>
          <a:ext cx="9143998" cy="6768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678"/>
                <a:gridCol w="714380"/>
                <a:gridCol w="928694"/>
                <a:gridCol w="857256"/>
                <a:gridCol w="785818"/>
                <a:gridCol w="2643172"/>
              </a:tblGrid>
              <a:tr h="786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Раздел, </a:t>
                      </a: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Исполнено </a:t>
                      </a: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1 квартал 2023</a:t>
                      </a:r>
                      <a:r>
                        <a:rPr lang="ru-RU" sz="1000" baseline="0" dirty="0" smtClean="0">
                          <a:latin typeface="Arial Cyr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latin typeface="Arial Cyr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Причины невыполнения</a:t>
                      </a:r>
                      <a:r>
                        <a:rPr lang="ru-RU" sz="1000" baseline="0" dirty="0" smtClean="0">
                          <a:latin typeface="Arial Cyr"/>
                          <a:ea typeface="Calibri"/>
                          <a:cs typeface="Times New Roman"/>
                        </a:rPr>
                        <a:t> плана</a:t>
                      </a:r>
                      <a:endParaRPr lang="ru-RU" sz="1000" dirty="0" smtClean="0">
                        <a:latin typeface="Arial Cyr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595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latin typeface="Arial Cyr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Arial Cyr"/>
                          <a:ea typeface="Calibri"/>
                          <a:cs typeface="Times New Roman"/>
                        </a:rPr>
                        <a:t>0400</a:t>
                      </a:r>
                      <a:endParaRPr lang="ru-RU" sz="10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340 574,5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123952,8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36,4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rowSpan="4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5664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Транспорт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0408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18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391,3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9595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Дорожное хозяйство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(</a:t>
                      </a:r>
                      <a:r>
                        <a:rPr lang="ru-RU" sz="1000" b="0" i="0" u="none" strike="noStrike" baseline="0" smtClean="0">
                          <a:latin typeface="Arial Cyr"/>
                        </a:rPr>
                        <a:t>дорожные фонды)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0409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322 154,7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123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952,8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38,5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26797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Arial Cyr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0412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28,5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57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latin typeface="Arial Cyr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Arial Cyr"/>
                          <a:ea typeface="Calibri"/>
                          <a:cs typeface="Times New Roman"/>
                        </a:rPr>
                        <a:t>0500</a:t>
                      </a:r>
                      <a:endParaRPr lang="ru-RU" sz="10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101 022,0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16 433,2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16,3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rowSpan="5">
                  <a:txBody>
                    <a:bodyPr/>
                    <a:lstStyle/>
                    <a:p>
                      <a:pPr algn="l" fontAlgn="t">
                        <a:buFontTx/>
                        <a:buChar char="-"/>
                      </a:pPr>
                      <a:r>
                        <a:rPr lang="ru-RU" sz="1000" b="0" i="0" u="none" strike="noStrike" dirty="0" smtClean="0">
                          <a:latin typeface="Arial Cyr"/>
                        </a:rPr>
                        <a:t>капитальный ремонт газорегуляторных пунктов (ГРПШ),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</a:t>
                      </a:r>
                      <a:r>
                        <a:rPr lang="ru-RU" sz="1000" b="0" i="0" u="none" strike="noStrike" dirty="0" smtClean="0">
                          <a:latin typeface="Arial Cyr"/>
                        </a:rPr>
                        <a:t>позднее доведение бюджетных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ассигнований из бюджета УР-исполнение 2 квартал;</a:t>
                      </a:r>
                    </a:p>
                    <a:p>
                      <a:pPr algn="l" fontAlgn="t">
                        <a:buFontTx/>
                        <a:buChar char="-"/>
                      </a:pP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капитальный ремонт тепловой сети отопления к жилым домам, сезонные работы – исполнение 2 квартал;</a:t>
                      </a:r>
                    </a:p>
                    <a:p>
                      <a:pPr algn="l" fontAlgn="t">
                        <a:buFontTx/>
                        <a:buChar char="-"/>
                      </a:pP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сезонные работы 2-3 квартал по: озеленению, содержанию кладбищ и пляжа, ремонту дворовых территорий, инициативному бюджетированию, наказам избирателей депутатов Госсовета Удмуртской Республики; </a:t>
                      </a:r>
                    </a:p>
                    <a:p>
                      <a:pPr algn="l" fontAlgn="t">
                        <a:buFontTx/>
                        <a:buNone/>
                      </a:pP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- ликвидация возгораний мусора и лесной контроль, оплата по факту выполнения работ – срок завершения контракта 4 квартал.</a:t>
                      </a:r>
                    </a:p>
                  </a:txBody>
                  <a:tcPr/>
                </a:tc>
              </a:tr>
              <a:tr h="357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Arial Cyr"/>
                        </a:rPr>
                        <a:t>Жилищное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0501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5 867,0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2 925,4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49,9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57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Arial Cyr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0502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5 654,6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700,0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12,4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57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Arial Cyr"/>
                        </a:rPr>
                        <a:t>Благоустройство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0503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80 504,9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10 706,7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13,3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57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Arial Cyr"/>
                        </a:rPr>
                        <a:t>Другие вопросы в области жилищно-коммунального хозяйства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0505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8 995,5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2 101,1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23,4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57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 Охрана</a:t>
                      </a:r>
                      <a:r>
                        <a:rPr lang="ru-RU" sz="1000" b="1" i="0" u="none" strike="noStrike" baseline="0" dirty="0" smtClean="0">
                          <a:latin typeface="Arial Cyr"/>
                        </a:rPr>
                        <a:t> окружающей среды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Arial Cyr"/>
                          <a:ea typeface="Calibri"/>
                          <a:cs typeface="Times New Roman"/>
                        </a:rPr>
                        <a:t>0600</a:t>
                      </a:r>
                      <a:endParaRPr lang="ru-RU" sz="10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6 477,2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Создание мест (площадок)  накопления твердых коммунальных отходов</a:t>
                      </a:r>
                      <a:r>
                        <a:rPr lang="ru-RU" sz="1000" b="0" i="0" u="none" strike="noStrike" baseline="0" dirty="0" smtClean="0">
                          <a:latin typeface="Arial Cyr"/>
                        </a:rPr>
                        <a:t> для размещения контейнерных площадок, бункеров (бюджетные ассигнования в полном объеме снимаются постановлением Правительства УР от 07.04.2023 № 216)</a:t>
                      </a:r>
                      <a:endParaRPr lang="ru-RU" sz="1000" b="0" i="0" u="none" strike="noStrike" dirty="0" smtClean="0">
                        <a:latin typeface="Arial Cyr"/>
                      </a:endParaRPr>
                    </a:p>
                  </a:txBody>
                  <a:tcPr/>
                </a:tc>
              </a:tr>
              <a:tr h="357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Другие вопросы в области охраны окружающей среды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latin typeface="Arial Cyr"/>
                          <a:ea typeface="Calibri"/>
                          <a:cs typeface="Times New Roman"/>
                        </a:rPr>
                        <a:t>0605</a:t>
                      </a:r>
                      <a:endParaRPr lang="ru-RU" sz="1000" b="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6 477,2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  <a:tr h="357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latin typeface="Arial Cyr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Arial Cyr"/>
                          <a:ea typeface="Calibri"/>
                          <a:cs typeface="Times New Roman"/>
                        </a:rPr>
                        <a:t>0700</a:t>
                      </a:r>
                      <a:endParaRPr lang="ru-RU" sz="10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1 723 316,3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385 904,9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latin typeface="Arial Cyr"/>
                        </a:rPr>
                        <a:t>22,4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l" fontAlgn="t"/>
                      <a:endParaRPr lang="ru-RU" sz="1000" b="1" i="0" u="none" strike="noStrike" dirty="0" smtClean="0">
                        <a:latin typeface="Arial Cyr"/>
                      </a:endParaRPr>
                    </a:p>
                    <a:p>
                      <a:pPr algn="l" fontAlgn="t"/>
                      <a:endParaRPr lang="ru-RU" sz="1000" b="1" i="0" u="none" strike="noStrike" dirty="0" smtClean="0">
                        <a:latin typeface="Arial Cyr"/>
                      </a:endParaRPr>
                    </a:p>
                    <a:p>
                      <a:pPr algn="l" fontAlgn="t"/>
                      <a:endParaRPr lang="ru-RU" sz="1000" b="0" i="0" u="none" strike="noStrike" baseline="0" dirty="0" smtClean="0">
                        <a:latin typeface="Arial Cyr"/>
                      </a:endParaRPr>
                    </a:p>
                    <a:p>
                      <a:pPr algn="l" fontAlgn="t"/>
                      <a:endParaRPr lang="ru-RU" sz="1000" b="0" i="0" u="none" strike="noStrike" baseline="0" dirty="0" smtClean="0">
                        <a:latin typeface="Arial Cyr"/>
                      </a:endParaRPr>
                    </a:p>
                  </a:txBody>
                  <a:tcPr/>
                </a:tc>
              </a:tr>
              <a:tr h="357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 Cyr"/>
                        </a:rPr>
                        <a:t>Дошкольное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 Cyr"/>
                          <a:ea typeface="Calibri"/>
                          <a:cs typeface="Times New Roman"/>
                        </a:rPr>
                        <a:t>0701</a:t>
                      </a:r>
                      <a:endParaRPr lang="ru-RU" sz="10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776 099,6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latin typeface="Arial Cyr"/>
                        </a:rPr>
                        <a:t>176 988,9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Arial Cyr"/>
                        </a:rPr>
                        <a:t>22,4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3730</TotalTime>
  <Words>3005</Words>
  <PresentationFormat>Экран (4:3)</PresentationFormat>
  <Paragraphs>848</Paragraphs>
  <Slides>15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Worksheet</vt:lpstr>
      <vt:lpstr>Структура доходов бюджета города Воткинска  исполнение за 1 квартал 2023 года ДОХОДЫ ВСЕГО  575 769,3 тыс.руб.</vt:lpstr>
      <vt:lpstr>Общий объем доходов за 1 квартал 2023 год согласно классификации доходов бюджетов Российской Федерации </vt:lpstr>
      <vt:lpstr>Слайд 3</vt:lpstr>
      <vt:lpstr>Слайд 4</vt:lpstr>
      <vt:lpstr>Слайд 5</vt:lpstr>
      <vt:lpstr>Слайд 6</vt:lpstr>
      <vt:lpstr>Структура расходов бюджета города Воткинска исполнение за 1 квартал 2023 года</vt:lpstr>
      <vt:lpstr>Исполнение расходов по разделам и подразделам  классификации расходов  Бюджета муниципального образования   "Город Воткинск" за 1 квартал 2023 года  </vt:lpstr>
      <vt:lpstr>Слайд 9</vt:lpstr>
      <vt:lpstr>Слайд 10</vt:lpstr>
      <vt:lpstr>Исполнение бюджетных ассигнований по муниципальным  программам и непрограммным  направлениям расходов Бюджета муниципального образования «Город Воткинск» за 1 квартал 2023 года 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расходов бюджета города Воткинска 1 квартал 2015 года</dc:title>
  <dc:creator>ELENA</dc:creator>
  <cp:lastModifiedBy>User</cp:lastModifiedBy>
  <cp:revision>601</cp:revision>
  <dcterms:modified xsi:type="dcterms:W3CDTF">2023-06-06T11:37:19Z</dcterms:modified>
</cp:coreProperties>
</file>